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FA00A3-7C7D-4359-BDBB-58ED31FBD0D7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27E856-0AA4-4B9C-9FCA-496D89ACC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FA00A3-7C7D-4359-BDBB-58ED31FBD0D7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27E856-0AA4-4B9C-9FCA-496D89ACC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FA00A3-7C7D-4359-BDBB-58ED31FBD0D7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27E856-0AA4-4B9C-9FCA-496D89ACC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FA00A3-7C7D-4359-BDBB-58ED31FBD0D7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27E856-0AA4-4B9C-9FCA-496D89ACC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FA00A3-7C7D-4359-BDBB-58ED31FBD0D7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27E856-0AA4-4B9C-9FCA-496D89ACC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FA00A3-7C7D-4359-BDBB-58ED31FBD0D7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27E856-0AA4-4B9C-9FCA-496D89ACC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FA00A3-7C7D-4359-BDBB-58ED31FBD0D7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27E856-0AA4-4B9C-9FCA-496D89ACC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FA00A3-7C7D-4359-BDBB-58ED31FBD0D7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27E856-0AA4-4B9C-9FCA-496D89ACC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FA00A3-7C7D-4359-BDBB-58ED31FBD0D7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27E856-0AA4-4B9C-9FCA-496D89ACC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FA00A3-7C7D-4359-BDBB-58ED31FBD0D7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27E856-0AA4-4B9C-9FCA-496D89ACC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FA00A3-7C7D-4359-BDBB-58ED31FBD0D7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27E856-0AA4-4B9C-9FCA-496D89ACCA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FFA00A3-7C7D-4359-BDBB-58ED31FBD0D7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327E856-0AA4-4B9C-9FCA-496D89ACC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chemeClr val="tx1"/>
                </a:solidFill>
                <a:latin typeface="Arial Narrow" pitchFamily="34" charset="0"/>
              </a:rPr>
              <a:t>Welcome to</a:t>
            </a:r>
            <a:endParaRPr lang="en-US" sz="8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4" name="Picture 3" descr="NewMFLogo_cardboa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2209800"/>
            <a:ext cx="5914778" cy="3792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1" y="457200"/>
            <a:ext cx="4428808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83880" cy="1051560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Presuppositions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183880" cy="4187952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Manhood is in a state of </a:t>
            </a:r>
            <a:r>
              <a:rPr lang="en-US" u="sng" dirty="0" smtClean="0">
                <a:solidFill>
                  <a:schemeClr val="accent2"/>
                </a:solidFill>
              </a:rPr>
              <a:t>confusion</a:t>
            </a:r>
            <a:r>
              <a:rPr lang="en-US" dirty="0" smtClean="0"/>
              <a:t>.</a:t>
            </a:r>
          </a:p>
          <a:p>
            <a:pPr marL="514350" indent="-514350">
              <a:buAutoNum type="alphaUcPeriod"/>
            </a:pPr>
            <a:r>
              <a:rPr lang="en-US" u="sng" dirty="0" smtClean="0">
                <a:solidFill>
                  <a:schemeClr val="accent2"/>
                </a:solidFill>
              </a:rPr>
              <a:t>Confused</a:t>
            </a:r>
            <a:r>
              <a:rPr lang="en-US" dirty="0" smtClean="0"/>
              <a:t> men create major </a:t>
            </a:r>
            <a:r>
              <a:rPr lang="en-US" u="sng" dirty="0" smtClean="0">
                <a:solidFill>
                  <a:schemeClr val="accent2"/>
                </a:solidFill>
              </a:rPr>
              <a:t>problems</a:t>
            </a:r>
            <a:r>
              <a:rPr lang="en-US" dirty="0" smtClean="0"/>
              <a:t>.</a:t>
            </a:r>
          </a:p>
          <a:p>
            <a:pPr marL="514350" indent="-514350">
              <a:buAutoNum type="alphaUcPeriod"/>
            </a:pPr>
            <a:r>
              <a:rPr lang="en-US" u="sng" dirty="0" smtClean="0">
                <a:solidFill>
                  <a:schemeClr val="accent2"/>
                </a:solidFill>
              </a:rPr>
              <a:t>Confused</a:t>
            </a:r>
            <a:r>
              <a:rPr lang="en-US" dirty="0" smtClean="0"/>
              <a:t> men settle for </a:t>
            </a:r>
            <a:r>
              <a:rPr lang="en-US" u="sng" dirty="0" smtClean="0">
                <a:solidFill>
                  <a:schemeClr val="accent2"/>
                </a:solidFill>
              </a:rPr>
              <a:t>less</a:t>
            </a:r>
            <a:r>
              <a:rPr lang="en-US" dirty="0" smtClean="0"/>
              <a:t>.</a:t>
            </a:r>
          </a:p>
          <a:p>
            <a:pPr marL="514350" indent="-514350">
              <a:buAutoNum type="alphaUcPeriod"/>
            </a:pPr>
            <a:r>
              <a:rPr lang="en-US" dirty="0" smtClean="0"/>
              <a:t>There is no lofty </a:t>
            </a:r>
            <a:r>
              <a:rPr lang="en-US" u="sng" dirty="0" smtClean="0">
                <a:solidFill>
                  <a:schemeClr val="accent2"/>
                </a:solidFill>
              </a:rPr>
              <a:t>vision</a:t>
            </a:r>
            <a:r>
              <a:rPr lang="en-US" dirty="0" smtClean="0"/>
              <a:t> of manhood that is compelling to men today.</a:t>
            </a:r>
          </a:p>
          <a:p>
            <a:pPr marL="514350" indent="-514350">
              <a:buAutoNum type="alphaUcPeriod"/>
            </a:pPr>
            <a:r>
              <a:rPr lang="en-US" dirty="0" smtClean="0"/>
              <a:t>The </a:t>
            </a:r>
            <a:r>
              <a:rPr lang="en-US" u="sng" dirty="0" smtClean="0">
                <a:solidFill>
                  <a:schemeClr val="accent2"/>
                </a:solidFill>
              </a:rPr>
              <a:t>Bible</a:t>
            </a:r>
            <a:r>
              <a:rPr lang="en-US" dirty="0" smtClean="0"/>
              <a:t> has insight and answers to all of the above.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457200"/>
            <a:ext cx="3837257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83880" cy="1051560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Promises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57200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lphaUcPeriod"/>
            </a:pPr>
            <a:r>
              <a:rPr lang="en-US" dirty="0" smtClean="0"/>
              <a:t>You will have a clear </a:t>
            </a:r>
            <a:r>
              <a:rPr lang="en-US" u="sng" dirty="0" smtClean="0">
                <a:solidFill>
                  <a:schemeClr val="accent2"/>
                </a:solidFill>
              </a:rPr>
              <a:t>definition</a:t>
            </a:r>
            <a:r>
              <a:rPr lang="en-US" dirty="0" smtClean="0"/>
              <a:t> of manhood.</a:t>
            </a:r>
          </a:p>
          <a:p>
            <a:pPr marL="514350" indent="-514350">
              <a:buAutoNum type="alphaUcPeriod"/>
            </a:pPr>
            <a:r>
              <a:rPr lang="en-US" dirty="0" smtClean="0"/>
              <a:t>You will develop a new manhood </a:t>
            </a:r>
            <a:r>
              <a:rPr lang="en-US" u="sng" dirty="0" smtClean="0">
                <a:solidFill>
                  <a:schemeClr val="accent2"/>
                </a:solidFill>
              </a:rPr>
              <a:t>language</a:t>
            </a:r>
            <a:r>
              <a:rPr lang="en-US" dirty="0" smtClean="0"/>
              <a:t>.</a:t>
            </a:r>
          </a:p>
          <a:p>
            <a:pPr marL="514350" indent="-514350">
              <a:buAutoNum type="alphaUcPeriod"/>
            </a:pPr>
            <a:r>
              <a:rPr lang="en-US" dirty="0" smtClean="0"/>
              <a:t>You will make significant personal </a:t>
            </a:r>
            <a:r>
              <a:rPr lang="en-US" u="sng" dirty="0" smtClean="0">
                <a:solidFill>
                  <a:schemeClr val="accent2"/>
                </a:solidFill>
              </a:rPr>
              <a:t>discoveries</a:t>
            </a:r>
            <a:r>
              <a:rPr lang="en-US" dirty="0" smtClean="0"/>
              <a:t> about yourself.</a:t>
            </a:r>
          </a:p>
          <a:p>
            <a:pPr marL="514350" indent="-514350">
              <a:buAutoNum type="alphaUcPeriod"/>
            </a:pPr>
            <a:r>
              <a:rPr lang="en-US" dirty="0" smtClean="0"/>
              <a:t>You will make new </a:t>
            </a:r>
            <a:r>
              <a:rPr lang="en-US" u="sng" dirty="0" smtClean="0">
                <a:solidFill>
                  <a:schemeClr val="accent2"/>
                </a:solidFill>
              </a:rPr>
              <a:t>friends</a:t>
            </a:r>
            <a:r>
              <a:rPr lang="en-US" dirty="0" smtClean="0"/>
              <a:t> who are pursuing a common goal.</a:t>
            </a:r>
          </a:p>
          <a:p>
            <a:pPr marL="514350" indent="-514350">
              <a:buAutoNum type="alphaUcPeriod"/>
            </a:pPr>
            <a:r>
              <a:rPr lang="en-US" dirty="0" smtClean="0"/>
              <a:t>You will have your own personalized </a:t>
            </a:r>
            <a:r>
              <a:rPr lang="en-US" u="sng" dirty="0" smtClean="0">
                <a:solidFill>
                  <a:schemeClr val="accent2"/>
                </a:solidFill>
              </a:rPr>
              <a:t>manhood plan</a:t>
            </a:r>
            <a:r>
              <a:rPr lang="en-US" dirty="0" smtClean="0"/>
              <a:t> for achieving authentic manhood.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65017">
            <a:off x="770345" y="1278354"/>
            <a:ext cx="4668733" cy="466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>
            <a:normAutofit/>
          </a:bodyPr>
          <a:lstStyle/>
          <a:p>
            <a:r>
              <a:rPr lang="en-US" sz="5000" dirty="0" smtClean="0">
                <a:solidFill>
                  <a:schemeClr val="tx1"/>
                </a:solidFill>
                <a:latin typeface="Arial Narrow" pitchFamily="34" charset="0"/>
              </a:rPr>
              <a:t>Session One</a:t>
            </a:r>
            <a:endParaRPr lang="en-US" sz="5000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33400" y="609600"/>
          <a:ext cx="8001000" cy="5125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2095500"/>
                <a:gridCol w="2000250"/>
                <a:gridCol w="2000250"/>
              </a:tblGrid>
              <a:tr h="8940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Men’s Fraternity </a:t>
                      </a:r>
                    </a:p>
                    <a:p>
                      <a:pPr algn="ctr"/>
                      <a:r>
                        <a:rPr lang="en-US" dirty="0" smtClean="0"/>
                        <a:t>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Men’s Fraternity</a:t>
                      </a:r>
                    </a:p>
                    <a:p>
                      <a:pPr algn="ctr"/>
                      <a:r>
                        <a:rPr lang="en-US" dirty="0" smtClean="0"/>
                        <a:t>Two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Men’s Fraternity</a:t>
                      </a:r>
                    </a:p>
                    <a:p>
                      <a:pPr algn="ctr"/>
                      <a:r>
                        <a:rPr lang="en-US" dirty="0" smtClean="0"/>
                        <a:t>Three</a:t>
                      </a:r>
                      <a:endParaRPr lang="en-US" dirty="0"/>
                    </a:p>
                  </a:txBody>
                  <a:tcPr/>
                </a:tc>
              </a:tr>
              <a:tr h="71759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NAME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71759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FOCUS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134101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CHIEF</a:t>
                      </a:r>
                      <a:r>
                        <a:rPr lang="en-US" b="1" baseline="0" dirty="0" smtClean="0"/>
                        <a:t> ELEMENTS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71759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MAJOR CHALLENGES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71759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PASSION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3400" y="609600"/>
          <a:ext cx="8001000" cy="5125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2095500"/>
                <a:gridCol w="2000250"/>
                <a:gridCol w="2000250"/>
              </a:tblGrid>
              <a:tr h="8940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Men’s Fraternity </a:t>
                      </a:r>
                    </a:p>
                    <a:p>
                      <a:pPr algn="ctr"/>
                      <a:r>
                        <a:rPr lang="en-US" dirty="0" smtClean="0"/>
                        <a:t>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Men’s Fraternity</a:t>
                      </a:r>
                    </a:p>
                    <a:p>
                      <a:pPr algn="ctr"/>
                      <a:r>
                        <a:rPr lang="en-US" dirty="0" smtClean="0"/>
                        <a:t>Two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Men’s Fraternity</a:t>
                      </a:r>
                    </a:p>
                    <a:p>
                      <a:pPr algn="ctr"/>
                      <a:r>
                        <a:rPr lang="en-US" dirty="0" smtClean="0"/>
                        <a:t>Three</a:t>
                      </a:r>
                      <a:endParaRPr lang="en-US" dirty="0"/>
                    </a:p>
                  </a:txBody>
                  <a:tcPr/>
                </a:tc>
              </a:tr>
              <a:tr h="71759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NAME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The Quest for</a:t>
                      </a:r>
                      <a:r>
                        <a:rPr lang="en-US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Authentic Manhood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Winning</a:t>
                      </a:r>
                      <a:r>
                        <a:rPr lang="en-US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at Work and Home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The Great Adventure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71759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FOCUS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134101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CHIEF</a:t>
                      </a:r>
                      <a:r>
                        <a:rPr lang="en-US" b="1" baseline="0" dirty="0" smtClean="0"/>
                        <a:t> ELEMENTS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71759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MAJOR CHALLENGES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71759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PASSION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609600"/>
          <a:ext cx="8001000" cy="5125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2095500"/>
                <a:gridCol w="2000250"/>
                <a:gridCol w="2000250"/>
              </a:tblGrid>
              <a:tr h="8940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Men’s Fraternity </a:t>
                      </a:r>
                    </a:p>
                    <a:p>
                      <a:pPr algn="ctr"/>
                      <a:r>
                        <a:rPr lang="en-US" dirty="0" smtClean="0"/>
                        <a:t>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Men’s Fraternity</a:t>
                      </a:r>
                    </a:p>
                    <a:p>
                      <a:pPr algn="ctr"/>
                      <a:r>
                        <a:rPr lang="en-US" dirty="0" smtClean="0"/>
                        <a:t>Two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Men’s Fraternity</a:t>
                      </a:r>
                    </a:p>
                    <a:p>
                      <a:pPr algn="ctr"/>
                      <a:r>
                        <a:rPr lang="en-US" dirty="0" smtClean="0"/>
                        <a:t>Three</a:t>
                      </a:r>
                      <a:endParaRPr lang="en-US" dirty="0"/>
                    </a:p>
                  </a:txBody>
                  <a:tcPr/>
                </a:tc>
              </a:tr>
              <a:tr h="71759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NAME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The Quest for</a:t>
                      </a:r>
                      <a:r>
                        <a:rPr lang="en-US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Authentic Manhood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Winning</a:t>
                      </a:r>
                      <a:r>
                        <a:rPr lang="en-US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at Work and Home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The Great Adventure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71759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FOCUS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 Man’s Core Identity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 Man’s Chief</a:t>
                      </a:r>
                      <a:r>
                        <a:rPr lang="en-US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Responsibility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 Man’s Chosen Destiny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134101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CHIEF</a:t>
                      </a:r>
                      <a:r>
                        <a:rPr lang="en-US" b="1" baseline="0" dirty="0" smtClean="0"/>
                        <a:t> ELEMENTS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71759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MAJOR CHALLENGES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71759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PASSION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609600"/>
          <a:ext cx="8001000" cy="5156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2095500"/>
                <a:gridCol w="2000250"/>
                <a:gridCol w="2000250"/>
              </a:tblGrid>
              <a:tr h="8940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Men’s Fraternity </a:t>
                      </a:r>
                    </a:p>
                    <a:p>
                      <a:pPr algn="ctr"/>
                      <a:r>
                        <a:rPr lang="en-US" dirty="0" smtClean="0"/>
                        <a:t>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Men’s Fraternity</a:t>
                      </a:r>
                    </a:p>
                    <a:p>
                      <a:pPr algn="ctr"/>
                      <a:r>
                        <a:rPr lang="en-US" dirty="0" smtClean="0"/>
                        <a:t>Two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Men’s Fraternity</a:t>
                      </a:r>
                    </a:p>
                    <a:p>
                      <a:pPr algn="ctr"/>
                      <a:r>
                        <a:rPr lang="en-US" dirty="0" smtClean="0"/>
                        <a:t>Three</a:t>
                      </a:r>
                      <a:endParaRPr lang="en-US" dirty="0"/>
                    </a:p>
                  </a:txBody>
                  <a:tcPr/>
                </a:tc>
              </a:tr>
              <a:tr h="71759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NAME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The Quest for</a:t>
                      </a:r>
                      <a:r>
                        <a:rPr lang="en-US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Authentic Manhood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Winning</a:t>
                      </a:r>
                      <a:r>
                        <a:rPr lang="en-US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at Work and Home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The Great Adventure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71759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FOCUS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 Man’s Core Identity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 Man’s Chief</a:t>
                      </a:r>
                      <a:r>
                        <a:rPr lang="en-US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Responsibility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 Man’s Chosen Destiny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134101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CHIEF</a:t>
                      </a:r>
                      <a:r>
                        <a:rPr lang="en-US" b="1" baseline="0" dirty="0" smtClean="0"/>
                        <a:t> ELEMENTS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 Man’s Wounds; Definition of</a:t>
                      </a:r>
                      <a:r>
                        <a:rPr lang="en-US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Manhood; Overview of Manhood Issues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How a Man Enjoys</a:t>
                      </a:r>
                      <a:r>
                        <a:rPr lang="en-US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His Work; How a Man Relates Successfully to a Woman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Rediscovering</a:t>
                      </a:r>
                      <a:r>
                        <a:rPr lang="en-US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the Adventure of Life; Understanding His Design; Developing a Satisfying Life Focus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71759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MAJOR CHALLENGES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71759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PASSION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609600"/>
          <a:ext cx="8001000" cy="5156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2095500"/>
                <a:gridCol w="2000250"/>
                <a:gridCol w="2000250"/>
              </a:tblGrid>
              <a:tr h="8940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Men’s Fraternity </a:t>
                      </a:r>
                    </a:p>
                    <a:p>
                      <a:pPr algn="ctr"/>
                      <a:r>
                        <a:rPr lang="en-US" dirty="0" smtClean="0"/>
                        <a:t>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Men’s Fraternity</a:t>
                      </a:r>
                    </a:p>
                    <a:p>
                      <a:pPr algn="ctr"/>
                      <a:r>
                        <a:rPr lang="en-US" dirty="0" smtClean="0"/>
                        <a:t>Two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Men’s Fraternity</a:t>
                      </a:r>
                    </a:p>
                    <a:p>
                      <a:pPr algn="ctr"/>
                      <a:r>
                        <a:rPr lang="en-US" dirty="0" smtClean="0"/>
                        <a:t>Three</a:t>
                      </a:r>
                      <a:endParaRPr lang="en-US" dirty="0"/>
                    </a:p>
                  </a:txBody>
                  <a:tcPr/>
                </a:tc>
              </a:tr>
              <a:tr h="71759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NAME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The Quest for</a:t>
                      </a:r>
                      <a:r>
                        <a:rPr lang="en-US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Authentic Manhood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Winning</a:t>
                      </a:r>
                      <a:r>
                        <a:rPr lang="en-US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at Work and Home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The Great Adventure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71759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FOCUS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 Man’s Core Identity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 Man’s Chief</a:t>
                      </a:r>
                      <a:r>
                        <a:rPr lang="en-US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Responsibility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 Man’s Chosen Destiny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134101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CHIEF</a:t>
                      </a:r>
                      <a:r>
                        <a:rPr lang="en-US" b="1" baseline="0" dirty="0" smtClean="0"/>
                        <a:t> ELEMENTS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 Man’s Wounds; Definition of</a:t>
                      </a:r>
                      <a:r>
                        <a:rPr lang="en-US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Manhood; Overview of Manhood Issues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How a Man Enjoys</a:t>
                      </a:r>
                      <a:r>
                        <a:rPr lang="en-US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His Work; How a Man Relates Successfully to a Woman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Rediscovering</a:t>
                      </a:r>
                      <a:r>
                        <a:rPr lang="en-US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the Adventure of Life; Understanding His Design; Developing a Satisfying Life Focus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71759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MAJOR CHALLENGES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The Boy</a:t>
                      </a:r>
                      <a:r>
                        <a:rPr lang="en-US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in You</a:t>
                      </a:r>
                    </a:p>
                    <a:p>
                      <a:pPr algn="ctr"/>
                      <a:r>
                        <a:rPr lang="en-US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Must Die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The Man in You Must</a:t>
                      </a:r>
                      <a:r>
                        <a:rPr lang="en-US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Step Forward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The Adventurer</a:t>
                      </a:r>
                      <a:r>
                        <a:rPr lang="en-US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in You Must Live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71759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PASSION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609600"/>
          <a:ext cx="8001000" cy="5156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2095500"/>
                <a:gridCol w="2000250"/>
                <a:gridCol w="2000250"/>
              </a:tblGrid>
              <a:tr h="8940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Men’s Fraternity </a:t>
                      </a:r>
                    </a:p>
                    <a:p>
                      <a:pPr algn="ctr"/>
                      <a:r>
                        <a:rPr lang="en-US" dirty="0" smtClean="0"/>
                        <a:t>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Men’s Fraternity</a:t>
                      </a:r>
                    </a:p>
                    <a:p>
                      <a:pPr algn="ctr"/>
                      <a:r>
                        <a:rPr lang="en-US" dirty="0" smtClean="0"/>
                        <a:t>Two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Men’s Fraternity</a:t>
                      </a:r>
                    </a:p>
                    <a:p>
                      <a:pPr algn="ctr"/>
                      <a:r>
                        <a:rPr lang="en-US" dirty="0" smtClean="0"/>
                        <a:t>Three</a:t>
                      </a:r>
                      <a:endParaRPr lang="en-US" dirty="0"/>
                    </a:p>
                  </a:txBody>
                  <a:tcPr/>
                </a:tc>
              </a:tr>
              <a:tr h="71759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NAME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The Quest for</a:t>
                      </a:r>
                      <a:r>
                        <a:rPr lang="en-US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Authentic Manhood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Winning</a:t>
                      </a:r>
                      <a:r>
                        <a:rPr lang="en-US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at Work and Home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The Great Adventure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71759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FOCUS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 Man’s Core Identity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 Man’s Chief</a:t>
                      </a:r>
                      <a:r>
                        <a:rPr lang="en-US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Responsibility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 Man’s Chosen Destiny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134101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CHIEF</a:t>
                      </a:r>
                      <a:r>
                        <a:rPr lang="en-US" b="1" baseline="0" dirty="0" smtClean="0"/>
                        <a:t> ELEMENTS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 Man’s Wounds; Definition of</a:t>
                      </a:r>
                      <a:r>
                        <a:rPr lang="en-US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Manhood; Overview of Manhood Issues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How a Man Enjoys</a:t>
                      </a:r>
                      <a:r>
                        <a:rPr lang="en-US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His Work; How a Man Relates Successfully to a Woman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Rediscovering</a:t>
                      </a:r>
                      <a:r>
                        <a:rPr lang="en-US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the Adventure of Life; Understanding His Design; Developing a Satisfying Life Focus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71759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MAJOR CHALLENGES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The Boy</a:t>
                      </a:r>
                      <a:r>
                        <a:rPr lang="en-US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in You</a:t>
                      </a:r>
                    </a:p>
                    <a:p>
                      <a:pPr algn="ctr"/>
                      <a:r>
                        <a:rPr lang="en-US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Must Die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The Man in You Must</a:t>
                      </a:r>
                      <a:r>
                        <a:rPr lang="en-US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Step Forward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The Adventurer</a:t>
                      </a:r>
                      <a:r>
                        <a:rPr lang="en-US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in You Must Live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71759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PASSION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Seizing</a:t>
                      </a:r>
                      <a:r>
                        <a:rPr lang="en-US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Your Manhood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Establishing Your Manhood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Maximizing</a:t>
                      </a:r>
                      <a:r>
                        <a:rPr lang="en-US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Your Manhood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83880" cy="1051560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Presuppositions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183880" cy="4187952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Manhood is in a state of </a:t>
            </a:r>
            <a:r>
              <a:rPr lang="en-US" u="sng" dirty="0" smtClean="0">
                <a:solidFill>
                  <a:schemeClr val="accent2"/>
                </a:solidFill>
              </a:rPr>
              <a:t>confusion</a:t>
            </a:r>
            <a:r>
              <a:rPr lang="en-US" dirty="0" smtClean="0"/>
              <a:t>.</a:t>
            </a:r>
          </a:p>
          <a:p>
            <a:pPr marL="514350" indent="-514350">
              <a:buAutoNum type="alphaUcPeriod"/>
            </a:pPr>
            <a:r>
              <a:rPr lang="en-US" u="sng" dirty="0" smtClean="0">
                <a:solidFill>
                  <a:schemeClr val="accent2"/>
                </a:solidFill>
              </a:rPr>
              <a:t>Confused</a:t>
            </a:r>
            <a:r>
              <a:rPr lang="en-US" dirty="0" smtClean="0"/>
              <a:t> men create major </a:t>
            </a:r>
            <a:r>
              <a:rPr lang="en-US" u="sng" dirty="0" smtClean="0">
                <a:solidFill>
                  <a:schemeClr val="accent2"/>
                </a:solidFill>
              </a:rPr>
              <a:t>problems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Custom 3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E8542"/>
      </a:accent1>
      <a:accent2>
        <a:srgbClr val="4E8542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</TotalTime>
  <Words>500</Words>
  <Application>Microsoft Office PowerPoint</Application>
  <PresentationFormat>On-screen Show (4:3)</PresentationFormat>
  <Paragraphs>130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Aspect</vt:lpstr>
      <vt:lpstr>Welcome to</vt:lpstr>
      <vt:lpstr>Session One</vt:lpstr>
      <vt:lpstr>Slide 3</vt:lpstr>
      <vt:lpstr>Slide 4</vt:lpstr>
      <vt:lpstr>Slide 5</vt:lpstr>
      <vt:lpstr>Slide 6</vt:lpstr>
      <vt:lpstr>Slide 7</vt:lpstr>
      <vt:lpstr>Slide 8</vt:lpstr>
      <vt:lpstr>Presuppositions</vt:lpstr>
      <vt:lpstr>Slide 10</vt:lpstr>
      <vt:lpstr>Presuppositions</vt:lpstr>
      <vt:lpstr>Slide 12</vt:lpstr>
      <vt:lpstr>Promises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</dc:title>
  <dc:creator>lwoodward</dc:creator>
  <cp:lastModifiedBy>lwoodward</cp:lastModifiedBy>
  <cp:revision>12</cp:revision>
  <dcterms:created xsi:type="dcterms:W3CDTF">2011-10-10T16:22:03Z</dcterms:created>
  <dcterms:modified xsi:type="dcterms:W3CDTF">2011-10-24T16:39:32Z</dcterms:modified>
</cp:coreProperties>
</file>