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98" r:id="rId4"/>
    <p:sldId id="306" r:id="rId5"/>
    <p:sldId id="307" r:id="rId6"/>
    <p:sldId id="308" r:id="rId7"/>
    <p:sldId id="309" r:id="rId8"/>
    <p:sldId id="310" r:id="rId9"/>
    <p:sldId id="312" r:id="rId10"/>
    <p:sldId id="314" r:id="rId11"/>
    <p:sldId id="313" r:id="rId12"/>
    <p:sldId id="311" r:id="rId13"/>
    <p:sldId id="316" r:id="rId14"/>
    <p:sldId id="317" r:id="rId15"/>
    <p:sldId id="318" r:id="rId16"/>
    <p:sldId id="319" r:id="rId17"/>
    <p:sldId id="320" r:id="rId1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11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76517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</a:t>
                      </a:r>
                      <a:r>
                        <a:rPr lang="en-US" sz="1600" baseline="0" dirty="0" smtClean="0"/>
                        <a:t> man begins life without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God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His nature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</a:t>
                      </a:r>
                      <a:r>
                        <a:rPr lang="en-US" sz="1600" baseline="0" dirty="0" smtClean="0"/>
                        <a:t>-centered.</a:t>
                      </a:r>
                      <a:endParaRPr lang="en-US" sz="16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son… Every man suffers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hurts</a:t>
                      </a:r>
                      <a:r>
                        <a:rPr lang="en-US" sz="1600" baseline="0" dirty="0" smtClean="0"/>
                        <a:t> (small or large) growing up.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 a young man… He constructs his manhood from these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wounded</a:t>
                      </a:r>
                      <a:r>
                        <a:rPr lang="en-US" sz="1600" dirty="0" smtClean="0"/>
                        <a:t> perspectives.</a:t>
                      </a:r>
                      <a:r>
                        <a:rPr lang="en-US" sz="1600" baseline="0" dirty="0" smtClean="0"/>
                        <a:t>  Often he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uses</a:t>
                      </a:r>
                      <a:r>
                        <a:rPr lang="en-US" sz="1600" baseline="0" dirty="0" smtClean="0"/>
                        <a:t> his woundedness as energy to fuel and excuse his own excessive or evil behaviors.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11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76517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</a:t>
                      </a:r>
                      <a:r>
                        <a:rPr lang="en-US" sz="1600" baseline="0" dirty="0" smtClean="0"/>
                        <a:t> man begins life without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God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His nature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</a:t>
                      </a:r>
                      <a:r>
                        <a:rPr lang="en-US" sz="1600" baseline="0" dirty="0" smtClean="0"/>
                        <a:t>-centered.</a:t>
                      </a:r>
                      <a:endParaRPr lang="en-US" sz="16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son… Every man suffers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hurts</a:t>
                      </a:r>
                      <a:r>
                        <a:rPr lang="en-US" sz="1600" baseline="0" dirty="0" smtClean="0"/>
                        <a:t> (small or large) growing up.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 a young man… He constructs his manhood from these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wounded</a:t>
                      </a:r>
                      <a:r>
                        <a:rPr lang="en-US" sz="1600" dirty="0" smtClean="0"/>
                        <a:t> perspectives.</a:t>
                      </a:r>
                      <a:r>
                        <a:rPr lang="en-US" sz="1600" baseline="0" dirty="0" smtClean="0"/>
                        <a:t>  Often he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uses</a:t>
                      </a:r>
                      <a:r>
                        <a:rPr lang="en-US" sz="1600" baseline="0" dirty="0" smtClean="0"/>
                        <a:t> his woundedness as energy to fuel and excuse his own excessive or evil behaviors.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man… He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driven</a:t>
                      </a:r>
                      <a:r>
                        <a:rPr lang="en-US" sz="1600" baseline="0" dirty="0" smtClean="0"/>
                        <a:t> by these forces he doesn’t understand and refuses to examine.  Circumstances and others are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blamed</a:t>
                      </a:r>
                      <a:r>
                        <a:rPr lang="en-US" sz="1600" baseline="0" dirty="0" smtClean="0"/>
                        <a:t> for his problems and failures.  This approach to life creates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pain</a:t>
                      </a:r>
                      <a:r>
                        <a:rPr lang="en-US" sz="1600" baseline="0" dirty="0" smtClean="0"/>
                        <a:t> for himself and for those around him.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11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76517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</a:t>
                      </a:r>
                      <a:r>
                        <a:rPr lang="en-US" sz="1600" baseline="0" dirty="0" smtClean="0"/>
                        <a:t> man begins life without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God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His nature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</a:t>
                      </a:r>
                      <a:r>
                        <a:rPr lang="en-US" sz="1600" baseline="0" dirty="0" smtClean="0"/>
                        <a:t>-centered.</a:t>
                      </a:r>
                      <a:endParaRPr lang="en-US" sz="16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son… Every man suffers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hurts</a:t>
                      </a:r>
                      <a:r>
                        <a:rPr lang="en-US" sz="1600" baseline="0" dirty="0" smtClean="0"/>
                        <a:t> (small or large) growing up.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 a young man… He constructs his manhood from these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wounded</a:t>
                      </a:r>
                      <a:r>
                        <a:rPr lang="en-US" sz="1600" dirty="0" smtClean="0"/>
                        <a:t> perspectives.</a:t>
                      </a:r>
                      <a:r>
                        <a:rPr lang="en-US" sz="1600" baseline="0" dirty="0" smtClean="0"/>
                        <a:t>  Often he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uses</a:t>
                      </a:r>
                      <a:r>
                        <a:rPr lang="en-US" sz="1600" baseline="0" dirty="0" smtClean="0"/>
                        <a:t> his woundedness as energy to fuel and excuse his own excessive or evil behaviors.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man… He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driven</a:t>
                      </a:r>
                      <a:r>
                        <a:rPr lang="en-US" sz="1600" baseline="0" dirty="0" smtClean="0"/>
                        <a:t> by these forces he doesn’t understand and refuses to examine.  Circumstances and others are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blamed</a:t>
                      </a:r>
                      <a:r>
                        <a:rPr lang="en-US" sz="1600" baseline="0" dirty="0" smtClean="0"/>
                        <a:t> for his problems and failures.  This approach to life creates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pain</a:t>
                      </a:r>
                      <a:r>
                        <a:rPr lang="en-US" sz="1600" baseline="0" dirty="0" smtClean="0"/>
                        <a:t> for himself and for those around him.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Wealthy men often seek</a:t>
                      </a:r>
                      <a:r>
                        <a:rPr lang="en-US" sz="1600" baseline="0" dirty="0" smtClean="0"/>
                        <a:t> to buy their way out of their pain.  Often men seek to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escape</a:t>
                      </a:r>
                      <a:r>
                        <a:rPr lang="en-US" sz="1600" baseline="0" dirty="0" smtClean="0"/>
                        <a:t> their pain with drugs, alcohol, pornography, TV, affairs, sports, etc.  Both continue to refuse to admit the truth about themselves.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11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76517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</a:t>
                      </a:r>
                      <a:r>
                        <a:rPr lang="en-US" sz="1600" baseline="0" dirty="0" smtClean="0"/>
                        <a:t> man begins life without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God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His nature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</a:t>
                      </a:r>
                      <a:r>
                        <a:rPr lang="en-US" sz="1600" baseline="0" dirty="0" smtClean="0"/>
                        <a:t>-centered.</a:t>
                      </a:r>
                      <a:endParaRPr lang="en-US" sz="16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son… Every man suffers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hurts</a:t>
                      </a:r>
                      <a:r>
                        <a:rPr lang="en-US" sz="1600" baseline="0" dirty="0" smtClean="0"/>
                        <a:t> (small or large) growing up.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 a young man… He constructs his manhood from these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u="sng" dirty="0" smtClean="0">
                          <a:solidFill>
                            <a:schemeClr val="accent2"/>
                          </a:solidFill>
                        </a:rPr>
                        <a:t>wounded</a:t>
                      </a:r>
                      <a:r>
                        <a:rPr lang="en-US" sz="1600" dirty="0" smtClean="0"/>
                        <a:t> perspectives.</a:t>
                      </a:r>
                      <a:r>
                        <a:rPr lang="en-US" sz="1600" baseline="0" dirty="0" smtClean="0"/>
                        <a:t>  Often he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uses</a:t>
                      </a:r>
                      <a:r>
                        <a:rPr lang="en-US" sz="1600" baseline="0" dirty="0" smtClean="0"/>
                        <a:t> his woundedness as energy to fuel and excuse his own excessive or evil behaviors.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 man… He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driven</a:t>
                      </a:r>
                      <a:r>
                        <a:rPr lang="en-US" sz="1600" baseline="0" dirty="0" smtClean="0"/>
                        <a:t> by these forces he doesn’t understand and refuses to examine.  Circumstances and others are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blamed</a:t>
                      </a:r>
                      <a:r>
                        <a:rPr lang="en-US" sz="1600" baseline="0" dirty="0" smtClean="0"/>
                        <a:t> for his problems and failures.  This approach to life creates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pain</a:t>
                      </a:r>
                      <a:r>
                        <a:rPr lang="en-US" sz="1600" baseline="0" dirty="0" smtClean="0"/>
                        <a:t> for himself and for those around him.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Wealthy men often seek</a:t>
                      </a:r>
                      <a:r>
                        <a:rPr lang="en-US" sz="1600" baseline="0" dirty="0" smtClean="0"/>
                        <a:t> to buy their way out of their pain.  Often men seek to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escape</a:t>
                      </a:r>
                      <a:r>
                        <a:rPr lang="en-US" sz="1600" baseline="0" dirty="0" smtClean="0"/>
                        <a:t> their pain with drugs, alcohol, pornography, TV, affairs, sports, etc.  Both continue to refuse to admit the truth about themselves.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 time… selfishness and wounded</a:t>
                      </a:r>
                      <a:r>
                        <a:rPr lang="en-US" sz="1600" baseline="0" dirty="0" smtClean="0"/>
                        <a:t> manhood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hardens</a:t>
                      </a:r>
                      <a:r>
                        <a:rPr lang="en-US" sz="1600" baseline="0" dirty="0" smtClean="0"/>
                        <a:t>.  As a man grows old, life becomes small (me), empty, mundane, bitter or reckless.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7000" dirty="0" smtClean="0"/>
              <a:t>YOU CAN BE </a:t>
            </a:r>
          </a:p>
          <a:p>
            <a:pPr marL="514350" indent="-514350" algn="ctr">
              <a:buNone/>
            </a:pPr>
            <a:r>
              <a:rPr lang="en-US" sz="7000" u="sng" dirty="0" smtClean="0">
                <a:solidFill>
                  <a:schemeClr val="accent2"/>
                </a:solidFill>
              </a:rPr>
              <a:t>DELIVERED </a:t>
            </a:r>
          </a:p>
          <a:p>
            <a:pPr marL="514350" indent="-514350" algn="ctr">
              <a:buNone/>
            </a:pPr>
            <a:r>
              <a:rPr lang="en-US" sz="7000" dirty="0" smtClean="0"/>
              <a:t>FROM YOUR </a:t>
            </a:r>
          </a:p>
          <a:p>
            <a:pPr marL="514350" indent="-514350" algn="ctr">
              <a:buNone/>
            </a:pPr>
            <a:r>
              <a:rPr lang="en-US" sz="7000" dirty="0" smtClean="0"/>
              <a:t>WOUNDEDNESS</a:t>
            </a:r>
            <a:endParaRPr lang="en-US" sz="7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sz="7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609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82886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2800" u="sng" dirty="0" smtClean="0">
                          <a:solidFill>
                            <a:schemeClr val="accent2"/>
                          </a:solidFill>
                        </a:rPr>
                        <a:t>Unpacks</a:t>
                      </a:r>
                      <a:r>
                        <a:rPr lang="en-US" sz="2800" baseline="0" dirty="0" smtClean="0"/>
                        <a:t> the truth about himself; </a:t>
                      </a:r>
                      <a:r>
                        <a:rPr lang="en-US" sz="2800" u="sng" baseline="0" dirty="0" smtClean="0">
                          <a:solidFill>
                            <a:schemeClr val="accent2"/>
                          </a:solidFill>
                        </a:rPr>
                        <a:t>Recognizes</a:t>
                      </a:r>
                      <a:r>
                        <a:rPr lang="en-US" sz="2800" baseline="0" dirty="0" smtClean="0"/>
                        <a:t> his selfish, godless nature; </a:t>
                      </a:r>
                      <a:r>
                        <a:rPr lang="en-US" sz="2800" u="sng" baseline="0" dirty="0" smtClean="0">
                          <a:solidFill>
                            <a:schemeClr val="accent2"/>
                          </a:solidFill>
                        </a:rPr>
                        <a:t>Accepts</a:t>
                      </a:r>
                      <a:r>
                        <a:rPr lang="en-US" sz="2800" baseline="0" dirty="0" smtClean="0"/>
                        <a:t> responsibility for his life and problems; </a:t>
                      </a:r>
                      <a:r>
                        <a:rPr lang="en-US" sz="2800" u="sng" baseline="0" dirty="0" smtClean="0">
                          <a:solidFill>
                            <a:schemeClr val="accent2"/>
                          </a:solidFill>
                        </a:rPr>
                        <a:t>Stops</a:t>
                      </a:r>
                      <a:r>
                        <a:rPr lang="en-US" sz="2800" baseline="0" dirty="0" smtClean="0"/>
                        <a:t> blaming others; </a:t>
                      </a:r>
                      <a:r>
                        <a:rPr lang="en-US" sz="2800" u="sng" baseline="0" dirty="0" smtClean="0">
                          <a:solidFill>
                            <a:schemeClr val="accent2"/>
                          </a:solidFill>
                        </a:rPr>
                        <a:t>Grieves</a:t>
                      </a:r>
                      <a:r>
                        <a:rPr lang="en-US" sz="2800" baseline="0" dirty="0" smtClean="0"/>
                        <a:t> over his losses in life and poor choices.</a:t>
                      </a:r>
                      <a:endParaRPr lang="en-US" sz="2800" dirty="0"/>
                    </a:p>
                  </a:txBody>
                  <a:tcPr anchor="ctr"/>
                </a:tc>
              </a:tr>
              <a:tr h="577802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963576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963576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963576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963576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762000"/>
            <a:ext cx="3429000" cy="2308324"/>
          </a:xfrm>
          <a:prstGeom prst="rect">
            <a:avLst/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accent2"/>
                </a:solidFill>
              </a:rPr>
              <a:t>Unpacks</a:t>
            </a:r>
            <a:r>
              <a:rPr lang="en-US" dirty="0" smtClean="0"/>
              <a:t> the truth about himself; </a:t>
            </a:r>
            <a:r>
              <a:rPr lang="en-US" u="sng" dirty="0" smtClean="0">
                <a:solidFill>
                  <a:schemeClr val="accent2"/>
                </a:solidFill>
              </a:rPr>
              <a:t>Recognizes</a:t>
            </a:r>
            <a:r>
              <a:rPr lang="en-US" dirty="0" smtClean="0"/>
              <a:t> his selfish, godless nature; </a:t>
            </a:r>
            <a:r>
              <a:rPr lang="en-US" u="sng" dirty="0" smtClean="0">
                <a:solidFill>
                  <a:schemeClr val="accent2"/>
                </a:solidFill>
              </a:rPr>
              <a:t>Accepts</a:t>
            </a:r>
            <a:r>
              <a:rPr lang="en-US" dirty="0" smtClean="0"/>
              <a:t> responsibility for his life and problems; </a:t>
            </a:r>
            <a:r>
              <a:rPr lang="en-US" u="sng" dirty="0" smtClean="0">
                <a:solidFill>
                  <a:schemeClr val="accent2"/>
                </a:solidFill>
              </a:rPr>
              <a:t>Stops</a:t>
            </a:r>
            <a:r>
              <a:rPr lang="en-US" dirty="0" smtClean="0"/>
              <a:t> blaming others; </a:t>
            </a:r>
            <a:r>
              <a:rPr lang="en-US" u="sng" dirty="0" smtClean="0">
                <a:solidFill>
                  <a:schemeClr val="accent2"/>
                </a:solidFill>
              </a:rPr>
              <a:t>Grieves</a:t>
            </a:r>
            <a:r>
              <a:rPr lang="en-US" dirty="0" smtClean="0"/>
              <a:t> over his losses in life and poor choices.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849469"/>
            <a:ext cx="3429000" cy="646331"/>
          </a:xfrm>
          <a:prstGeom prst="rect">
            <a:avLst/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Turns to faith in Jesus Christ for help.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334000"/>
            <a:ext cx="3429000" cy="369332"/>
          </a:xfrm>
          <a:prstGeom prst="rect">
            <a:avLst/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Born Again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3429000"/>
            <a:ext cx="3429000" cy="2308324"/>
          </a:xfrm>
          <a:prstGeom prst="rect">
            <a:avLst/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Pursues a new life </a:t>
            </a:r>
          </a:p>
          <a:p>
            <a:pPr algn="ctr"/>
            <a:r>
              <a:rPr lang="en-US" dirty="0" smtClean="0"/>
              <a:t>with Christ.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Hope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Health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Happiness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90800" y="3200400"/>
            <a:ext cx="0" cy="4966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90800" y="4724400"/>
            <a:ext cx="0" cy="4966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55626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 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Rather than numbing out his wounds or being enraged by them, the new man in Christ </a:t>
            </a:r>
            <a:r>
              <a:rPr lang="en-US" sz="2600" u="sng" dirty="0" smtClean="0">
                <a:solidFill>
                  <a:schemeClr val="accent2"/>
                </a:solidFill>
              </a:rPr>
              <a:t>unpacks</a:t>
            </a:r>
            <a:r>
              <a:rPr lang="en-US" sz="2600" dirty="0" smtClean="0"/>
              <a:t> them.  He embraces these hurts, feels them, and deals with them in appropriate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Rather than blaming other for his life, the new man in Christ accepts </a:t>
            </a:r>
            <a:r>
              <a:rPr lang="en-US" sz="2600" u="sng" dirty="0" smtClean="0">
                <a:solidFill>
                  <a:schemeClr val="accent2"/>
                </a:solidFill>
              </a:rPr>
              <a:t>personal responsibility</a:t>
            </a:r>
            <a:r>
              <a:rPr lang="en-US" sz="2600" dirty="0" smtClean="0"/>
              <a:t> for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Rather than ignoring the masculinity of Jesus Christ, the new man in Christ becomes eager to </a:t>
            </a:r>
            <a:r>
              <a:rPr lang="en-US" sz="2600" u="sng" dirty="0" smtClean="0">
                <a:solidFill>
                  <a:schemeClr val="accent2"/>
                </a:solidFill>
              </a:rPr>
              <a:t>pursue it</a:t>
            </a:r>
            <a:r>
              <a:rPr lang="en-US" sz="2600" dirty="0" smtClean="0"/>
              <a:t>.  And as he does, a new manhood </a:t>
            </a:r>
            <a:r>
              <a:rPr lang="en-US" sz="2600" u="sng" dirty="0" smtClean="0">
                <a:solidFill>
                  <a:schemeClr val="accent2"/>
                </a:solidFill>
              </a:rPr>
              <a:t>emerges</a:t>
            </a:r>
            <a:r>
              <a:rPr lang="en-US" sz="2600" dirty="0" smtClean="0"/>
              <a:t>.</a:t>
            </a:r>
            <a:endParaRPr lang="en-US" sz="26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352122" y="12665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Fourteen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Presuppositions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Manhood is in a state of </a:t>
            </a:r>
            <a:r>
              <a:rPr lang="en-US" u="sng" dirty="0" smtClean="0">
                <a:solidFill>
                  <a:schemeClr val="accent2"/>
                </a:solidFill>
              </a:rPr>
              <a:t>confusion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Confused</a:t>
            </a:r>
            <a:r>
              <a:rPr lang="en-US" dirty="0" smtClean="0"/>
              <a:t> men create major </a:t>
            </a:r>
            <a:r>
              <a:rPr lang="en-US" u="sng" dirty="0" smtClean="0">
                <a:solidFill>
                  <a:schemeClr val="accent2"/>
                </a:solidFill>
              </a:rPr>
              <a:t>problems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Confused</a:t>
            </a:r>
            <a:r>
              <a:rPr lang="en-US" dirty="0" smtClean="0"/>
              <a:t> men settle for 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no lofty </a:t>
            </a:r>
            <a:r>
              <a:rPr lang="en-US" u="sng" dirty="0" smtClean="0">
                <a:solidFill>
                  <a:schemeClr val="accent2"/>
                </a:solidFill>
              </a:rPr>
              <a:t>vision</a:t>
            </a:r>
            <a:r>
              <a:rPr lang="en-US" dirty="0" smtClean="0"/>
              <a:t> of manhood that is compelling to me today.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Bible</a:t>
            </a:r>
            <a:r>
              <a:rPr lang="en-US" dirty="0" smtClean="0"/>
              <a:t> has insight and answers to all of the above.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“How blessed is the man who delights in </a:t>
            </a:r>
          </a:p>
          <a:p>
            <a:pPr marL="514350" indent="-514350" algn="ctr">
              <a:buNone/>
            </a:pPr>
            <a:r>
              <a:rPr lang="en-US" dirty="0" smtClean="0"/>
              <a:t>the word of God.  He will be like a tree </a:t>
            </a:r>
          </a:p>
          <a:p>
            <a:pPr marL="514350" indent="-514350" algn="ctr">
              <a:buNone/>
            </a:pPr>
            <a:r>
              <a:rPr lang="en-US" dirty="0" smtClean="0"/>
              <a:t>firmly planted, whose leaf does not wither… </a:t>
            </a:r>
          </a:p>
          <a:p>
            <a:pPr marL="514350" indent="-514350" algn="ctr">
              <a:buNone/>
            </a:pPr>
            <a:r>
              <a:rPr lang="en-US" dirty="0" smtClean="0"/>
              <a:t>and whatever he does, he </a:t>
            </a:r>
            <a:r>
              <a:rPr lang="en-US" smtClean="0"/>
              <a:t>prospers</a:t>
            </a:r>
            <a:r>
              <a:rPr lang="en-US" smtClean="0"/>
              <a:t>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Psalm 1</a:t>
            </a: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Promises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have a clear </a:t>
            </a:r>
            <a:r>
              <a:rPr lang="en-US" u="sng" dirty="0" smtClean="0">
                <a:solidFill>
                  <a:schemeClr val="accent2"/>
                </a:solidFill>
              </a:rPr>
              <a:t>definition</a:t>
            </a:r>
            <a:r>
              <a:rPr lang="en-US" dirty="0" smtClean="0"/>
              <a:t> of manhood.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make some significant personal </a:t>
            </a:r>
            <a:r>
              <a:rPr lang="en-US" u="sng" dirty="0" smtClean="0">
                <a:solidFill>
                  <a:schemeClr val="accent2"/>
                </a:solidFill>
              </a:rPr>
              <a:t>discoveries</a:t>
            </a:r>
            <a:r>
              <a:rPr lang="en-US" dirty="0" smtClean="0"/>
              <a:t> about yourself.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make new </a:t>
            </a:r>
            <a:r>
              <a:rPr lang="en-US" u="sng" dirty="0" smtClean="0">
                <a:solidFill>
                  <a:schemeClr val="accent2"/>
                </a:solidFill>
              </a:rPr>
              <a:t>friends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learn a new manhood </a:t>
            </a:r>
            <a:r>
              <a:rPr lang="en-US" u="sng" dirty="0" smtClean="0">
                <a:solidFill>
                  <a:schemeClr val="accent2"/>
                </a:solidFill>
              </a:rPr>
              <a:t>language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have a personalized </a:t>
            </a:r>
            <a:r>
              <a:rPr lang="en-US" u="sng" dirty="0" smtClean="0">
                <a:solidFill>
                  <a:schemeClr val="accent2"/>
                </a:solidFill>
              </a:rPr>
              <a:t>plan</a:t>
            </a:r>
            <a:r>
              <a:rPr lang="en-US" dirty="0" smtClean="0"/>
              <a:t> for achieving authentic manhood.</a:t>
            </a:r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Unpacking Wounded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Absent Father</a:t>
            </a:r>
            <a:r>
              <a:rPr lang="en-US" dirty="0" smtClean="0"/>
              <a:t> Wound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Overly-Bonded with Mother</a:t>
            </a:r>
            <a:r>
              <a:rPr lang="en-US" dirty="0" smtClean="0"/>
              <a:t> Wound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All-Alone</a:t>
            </a:r>
            <a:r>
              <a:rPr lang="en-US" dirty="0" smtClean="0"/>
              <a:t> Wound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Heart</a:t>
            </a:r>
            <a:r>
              <a:rPr lang="en-US" dirty="0" smtClean="0"/>
              <a:t> Wound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7000" dirty="0" smtClean="0"/>
              <a:t>YOU CAN </a:t>
            </a:r>
          </a:p>
          <a:p>
            <a:pPr marL="514350" indent="-514350" algn="ctr">
              <a:buNone/>
            </a:pPr>
            <a:r>
              <a:rPr lang="en-US" sz="7000" u="sng" dirty="0" smtClean="0">
                <a:solidFill>
                  <a:schemeClr val="accent2"/>
                </a:solidFill>
              </a:rPr>
              <a:t>HARDEN</a:t>
            </a:r>
            <a:r>
              <a:rPr lang="en-US" sz="7000" dirty="0" smtClean="0"/>
              <a:t> YOUR </a:t>
            </a:r>
          </a:p>
          <a:p>
            <a:pPr marL="514350" indent="-514350" algn="ctr">
              <a:buNone/>
            </a:pPr>
            <a:r>
              <a:rPr lang="en-US" sz="7000" dirty="0" smtClean="0"/>
              <a:t>WOUNDEDNESS</a:t>
            </a:r>
            <a:endParaRPr lang="en-US" sz="7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sz="7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11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76517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</a:t>
                      </a:r>
                      <a:r>
                        <a:rPr lang="en-US" sz="1600" baseline="0" dirty="0" smtClean="0"/>
                        <a:t> man begins life without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God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His nature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</a:t>
                      </a:r>
                      <a:r>
                        <a:rPr lang="en-US" sz="1600" baseline="0" dirty="0" smtClean="0"/>
                        <a:t>-centered.</a:t>
                      </a:r>
                      <a:endParaRPr lang="en-US" sz="16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6"/>
          <a:ext cx="8183562" cy="5211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5562"/>
                <a:gridCol w="6858000"/>
              </a:tblGrid>
              <a:tr h="76517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Every</a:t>
                      </a:r>
                      <a:r>
                        <a:rPr lang="en-US" sz="1600" baseline="0" dirty="0" smtClean="0"/>
                        <a:t> man begins life without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God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His nature is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selfish</a:t>
                      </a:r>
                      <a:r>
                        <a:rPr lang="en-US" sz="1600" baseline="0" dirty="0" smtClean="0"/>
                        <a:t> and </a:t>
                      </a:r>
                      <a:r>
                        <a:rPr lang="en-US" sz="1600" u="sng" baseline="0" dirty="0" smtClean="0">
                          <a:solidFill>
                            <a:schemeClr val="accent2"/>
                          </a:solidFill>
                        </a:rPr>
                        <a:t>self</a:t>
                      </a:r>
                      <a:r>
                        <a:rPr lang="en-US" sz="1600" baseline="0" dirty="0" smtClean="0"/>
                        <a:t>-centered.</a:t>
                      </a:r>
                      <a:endParaRPr lang="en-US" sz="16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As</a:t>
                      </a:r>
                      <a:r>
                        <a:rPr lang="en-US" sz="1600" baseline="0" smtClean="0"/>
                        <a:t> a son… Every man suffers </a:t>
                      </a:r>
                      <a:r>
                        <a:rPr lang="en-US" sz="1600" u="sng" baseline="0" smtClean="0">
                          <a:solidFill>
                            <a:schemeClr val="accent2"/>
                          </a:solidFill>
                        </a:rPr>
                        <a:t>hurts</a:t>
                      </a:r>
                      <a:r>
                        <a:rPr lang="en-US" sz="1600" baseline="0" smtClean="0"/>
                        <a:t> (small or large) growing up.</a:t>
                      </a:r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89529">
                <a:tc>
                  <a:txBody>
                    <a:bodyPr/>
                    <a:lstStyle/>
                    <a:p>
                      <a:r>
                        <a:rPr lang="en-US" dirty="0" smtClean="0"/>
                        <a:t>STAGE 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977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Welcome to</vt:lpstr>
      <vt:lpstr>Session Fourteen</vt:lpstr>
      <vt:lpstr>Presuppositions</vt:lpstr>
      <vt:lpstr>Slide 4</vt:lpstr>
      <vt:lpstr>Promises</vt:lpstr>
      <vt:lpstr>Unpacking Wounded Manhood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Summary Observations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116</cp:revision>
  <dcterms:created xsi:type="dcterms:W3CDTF">2011-10-10T16:22:03Z</dcterms:created>
  <dcterms:modified xsi:type="dcterms:W3CDTF">2011-11-07T20:14:45Z</dcterms:modified>
</cp:coreProperties>
</file>