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8" r:id="rId3"/>
    <p:sldId id="311" r:id="rId4"/>
    <p:sldId id="324" r:id="rId5"/>
    <p:sldId id="312"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varScale="1">
        <p:scale>
          <a:sx n="88" d="100"/>
          <a:sy n="88" d="100"/>
        </p:scale>
        <p:origin x="-102"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11/10/2011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FA00A3-7C7D-4359-BDBB-58ED31FBD0D7}" type="datetimeFigureOut">
              <a:rPr lang="en-US" smtClean="0"/>
              <a:pPr/>
              <a:t>11/10/2011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27E856-0AA4-4B9C-9FCA-496D89ACCA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8000" dirty="0" smtClean="0">
                <a:solidFill>
                  <a:schemeClr val="tx1"/>
                </a:solidFill>
                <a:latin typeface="Arial Narrow" pitchFamily="34" charset="0"/>
              </a:rPr>
              <a:t>Welcome to</a:t>
            </a:r>
            <a:endParaRPr lang="en-US" sz="8000" dirty="0">
              <a:solidFill>
                <a:schemeClr val="tx1"/>
              </a:solidFill>
              <a:latin typeface="Arial Narrow" pitchFamily="34" charset="0"/>
            </a:endParaRPr>
          </a:p>
        </p:txBody>
      </p:sp>
      <p:pic>
        <p:nvPicPr>
          <p:cNvPr id="4" name="Picture 3" descr="NewMFLogo_cardboard.jpg"/>
          <p:cNvPicPr>
            <a:picLocks noChangeAspect="1"/>
          </p:cNvPicPr>
          <p:nvPr/>
        </p:nvPicPr>
        <p:blipFill>
          <a:blip r:embed="rId2" cstate="print"/>
          <a:stretch>
            <a:fillRect/>
          </a:stretch>
        </p:blipFill>
        <p:spPr>
          <a:xfrm>
            <a:off x="1676400" y="2209800"/>
            <a:ext cx="5914778" cy="37925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“And the serpent said to the woman, ‘You surely shall not die!  For God knows that in the day you eat from it your eyes will be opened, and you will be like God, knowing good and evil.’  When the woman saw that the tree was good for food, and that it was a delight to the eyes, and that the tree was desirable to make one wise, she took from its fruit and ate; and she gave also to her husband with her, and he ate.”</a:t>
            </a:r>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3:1-6</a:t>
            </a: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Notice… The temptation seeks to </a:t>
            </a:r>
            <a:r>
              <a:rPr lang="en-US" u="sng" dirty="0" smtClean="0">
                <a:solidFill>
                  <a:schemeClr val="accent2"/>
                </a:solidFill>
              </a:rPr>
              <a:t>corrupt</a:t>
            </a:r>
            <a:r>
              <a:rPr lang="en-US" dirty="0" smtClean="0"/>
              <a:t> and </a:t>
            </a:r>
            <a:r>
              <a:rPr lang="en-US" u="sng" dirty="0" smtClean="0">
                <a:solidFill>
                  <a:schemeClr val="accent2"/>
                </a:solidFill>
              </a:rPr>
              <a:t>reverse</a:t>
            </a:r>
            <a:r>
              <a:rPr lang="en-US" dirty="0" smtClean="0"/>
              <a:t> God’s original social and spiritual order.</a:t>
            </a:r>
          </a:p>
          <a:p>
            <a:pPr marL="514350" indent="-514350">
              <a:buFont typeface="+mj-lt"/>
              <a:buAutoNum type="alphaUcPeriod"/>
            </a:pPr>
            <a:endParaRPr lang="en-US" dirty="0" smtClean="0"/>
          </a:p>
          <a:p>
            <a:pPr marL="514350" indent="-514350">
              <a:buFont typeface="+mj-lt"/>
              <a:buAutoNum type="alphaUcPeriod"/>
            </a:pPr>
            <a:r>
              <a:rPr lang="en-US" dirty="0" smtClean="0"/>
              <a:t>Notice… God holds </a:t>
            </a:r>
            <a:r>
              <a:rPr lang="en-US" u="sng" dirty="0" smtClean="0">
                <a:solidFill>
                  <a:schemeClr val="accent2"/>
                </a:solidFill>
              </a:rPr>
              <a:t>Adam</a:t>
            </a:r>
            <a:r>
              <a:rPr lang="en-US" dirty="0" smtClean="0"/>
              <a:t>, not the </a:t>
            </a:r>
            <a:r>
              <a:rPr lang="en-US" u="sng" dirty="0" smtClean="0">
                <a:solidFill>
                  <a:schemeClr val="accent2"/>
                </a:solidFill>
              </a:rPr>
              <a:t>woman</a:t>
            </a:r>
            <a:r>
              <a:rPr lang="en-US" dirty="0" smtClean="0"/>
              <a:t>, accountable for this first sin.</a:t>
            </a:r>
          </a:p>
          <a:p>
            <a:pPr marL="514350" indent="-514350">
              <a:buFont typeface="+mj-lt"/>
              <a:buAutoNum type="alphaUcPeriod"/>
            </a:pPr>
            <a:endParaRPr lang="en-US" dirty="0" smtClean="0"/>
          </a:p>
          <a:p>
            <a:pPr marL="514350" indent="-514350">
              <a:buFont typeface="+mj-lt"/>
              <a:buAutoNum type="alphaUcPeriod"/>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“And they heard the sound of the Lord God </a:t>
            </a:r>
          </a:p>
          <a:p>
            <a:pPr marL="514350" indent="-514350" algn="ctr">
              <a:buNone/>
            </a:pPr>
            <a:r>
              <a:rPr lang="en-US" dirty="0" smtClean="0"/>
              <a:t>walking in the garden in the cool of the day, </a:t>
            </a:r>
          </a:p>
          <a:p>
            <a:pPr marL="514350" indent="-514350" algn="ctr">
              <a:buNone/>
            </a:pPr>
            <a:r>
              <a:rPr lang="en-US" dirty="0" smtClean="0"/>
              <a:t>and the man and his wife hid themselves </a:t>
            </a:r>
          </a:p>
          <a:p>
            <a:pPr marL="514350" indent="-514350" algn="ctr">
              <a:buNone/>
            </a:pPr>
            <a:r>
              <a:rPr lang="en-US" dirty="0" smtClean="0"/>
              <a:t>from the presence of the Lord God among </a:t>
            </a:r>
          </a:p>
          <a:p>
            <a:pPr marL="514350" indent="-514350" algn="ctr">
              <a:buNone/>
            </a:pPr>
            <a:r>
              <a:rPr lang="en-US" dirty="0" smtClean="0"/>
              <a:t>the trees of the garden.  Then the </a:t>
            </a:r>
          </a:p>
          <a:p>
            <a:pPr marL="514350" indent="-514350" algn="ctr">
              <a:buNone/>
            </a:pPr>
            <a:r>
              <a:rPr lang="en-US" dirty="0" smtClean="0"/>
              <a:t>Lord God called to the man, </a:t>
            </a:r>
          </a:p>
          <a:p>
            <a:pPr marL="514350" indent="-514350" algn="ctr">
              <a:buNone/>
            </a:pPr>
            <a:r>
              <a:rPr lang="en-US" dirty="0" smtClean="0"/>
              <a:t>and said to him ‘Where are you?’.”</a:t>
            </a:r>
          </a:p>
          <a:p>
            <a:pPr marL="514350" indent="-514350" algn="ctr">
              <a:buNone/>
            </a:pPr>
            <a:endParaRPr lang="en-US" sz="2000" dirty="0" smtClean="0">
              <a:solidFill>
                <a:schemeClr val="tx1">
                  <a:lumMod val="65000"/>
                  <a:lumOff val="35000"/>
                </a:schemeClr>
              </a:solidFill>
            </a:endParaRPr>
          </a:p>
          <a:p>
            <a:pPr marL="514350" indent="-514350" algn="ctr">
              <a:buNone/>
            </a:pPr>
            <a:r>
              <a:rPr lang="en-US" smtClean="0">
                <a:solidFill>
                  <a:schemeClr val="tx1">
                    <a:lumMod val="65000"/>
                    <a:lumOff val="35000"/>
                  </a:schemeClr>
                </a:solidFill>
              </a:rPr>
              <a:t>Genesis 3:8-9</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3"/>
            </a:pPr>
            <a:r>
              <a:rPr lang="en-US" dirty="0" smtClean="0"/>
              <a:t>Notice… Adam’s sin has an unacceptable </a:t>
            </a:r>
            <a:r>
              <a:rPr lang="en-US" u="sng" dirty="0" smtClean="0">
                <a:solidFill>
                  <a:schemeClr val="accent2"/>
                </a:solidFill>
              </a:rPr>
              <a:t>passivity</a:t>
            </a:r>
            <a:r>
              <a:rPr lang="en-US" dirty="0" smtClean="0"/>
              <a:t> attached to it.</a:t>
            </a:r>
            <a:endParaRPr lang="en-US" dirty="0" smtClean="0"/>
          </a:p>
          <a:p>
            <a:pPr marL="514350" indent="-514350">
              <a:buFont typeface="+mj-lt"/>
              <a:buAutoNum type="alphaUcPeriod" startAt="3"/>
            </a:pPr>
            <a:endParaRPr lang="en-US" dirty="0" smtClean="0"/>
          </a:p>
          <a:p>
            <a:pPr marL="514350" indent="-514350">
              <a:buFont typeface="+mj-lt"/>
              <a:buAutoNum type="alphaUcPeriod" startAt="3"/>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“God said to the man, ‘Have you eaten </a:t>
            </a:r>
          </a:p>
          <a:p>
            <a:pPr marL="514350" indent="-514350" algn="ctr">
              <a:buNone/>
            </a:pPr>
            <a:r>
              <a:rPr lang="en-US" dirty="0" smtClean="0"/>
              <a:t>from the tree I commanded you not to </a:t>
            </a:r>
          </a:p>
          <a:p>
            <a:pPr marL="514350" indent="-514350" algn="ctr">
              <a:buNone/>
            </a:pPr>
            <a:r>
              <a:rPr lang="en-US" dirty="0" smtClean="0"/>
              <a:t>eat?</a:t>
            </a:r>
            <a:r>
              <a:rPr lang="en-US" dirty="0" smtClean="0"/>
              <a:t>’  And the man said, ‘The woman who </a:t>
            </a:r>
          </a:p>
          <a:p>
            <a:pPr marL="514350" indent="-514350" algn="ctr">
              <a:buNone/>
            </a:pPr>
            <a:r>
              <a:rPr lang="en-US" dirty="0" smtClean="0"/>
              <a:t>Thou gavest to be with me, she gave me </a:t>
            </a:r>
          </a:p>
          <a:p>
            <a:pPr marL="514350" indent="-514350" algn="ctr">
              <a:buNone/>
            </a:pPr>
            <a:r>
              <a:rPr lang="en-US" dirty="0" smtClean="0"/>
              <a:t>from the tree, and I ate.’”</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3:11-12</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3"/>
            </a:pPr>
            <a:r>
              <a:rPr lang="en-US" dirty="0" smtClean="0"/>
              <a:t>Notice… Adam’s sin has an unacceptable </a:t>
            </a:r>
            <a:r>
              <a:rPr lang="en-US" u="sng" dirty="0" smtClean="0">
                <a:solidFill>
                  <a:schemeClr val="accent2"/>
                </a:solidFill>
              </a:rPr>
              <a:t>passivity</a:t>
            </a:r>
            <a:r>
              <a:rPr lang="en-US" dirty="0" smtClean="0"/>
              <a:t> attached to it.</a:t>
            </a:r>
          </a:p>
          <a:p>
            <a:pPr marL="514350" indent="-514350">
              <a:buFont typeface="+mj-lt"/>
              <a:buAutoNum type="alphaUcPeriod" startAt="3"/>
            </a:pPr>
            <a:endParaRPr lang="en-US" dirty="0" smtClean="0"/>
          </a:p>
          <a:p>
            <a:pPr marL="514350" indent="-514350">
              <a:buFont typeface="+mj-lt"/>
              <a:buAutoNum type="alphaUcPeriod" startAt="3"/>
            </a:pPr>
            <a:r>
              <a:rPr lang="en-US" dirty="0" smtClean="0"/>
              <a:t>Notice… Adam’s curse is based on the </a:t>
            </a:r>
            <a:r>
              <a:rPr lang="en-US" u="sng" dirty="0" smtClean="0">
                <a:solidFill>
                  <a:schemeClr val="accent2"/>
                </a:solidFill>
              </a:rPr>
              <a:t>reversal</a:t>
            </a:r>
            <a:r>
              <a:rPr lang="en-US" dirty="0" smtClean="0"/>
              <a:t> of God’s original created order. (Eve’s curse is also based on her usurping God’s created order.)</a:t>
            </a:r>
            <a:endParaRPr lang="en-US" dirty="0" smtClean="0"/>
          </a:p>
          <a:p>
            <a:pPr marL="514350" indent="-514350">
              <a:buFont typeface="+mj-lt"/>
              <a:buAutoNum type="alphaUcPeriod" startAt="3"/>
            </a:pPr>
            <a:endParaRPr lang="en-US" dirty="0" smtClean="0"/>
          </a:p>
          <a:p>
            <a:pPr marL="514350" indent="-514350">
              <a:buFont typeface="+mj-lt"/>
              <a:buAutoNum type="alphaUcPeriod" startAt="3"/>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“Then to Adam He said, ‘Because you have </a:t>
            </a:r>
          </a:p>
          <a:p>
            <a:pPr marL="514350" indent="-514350" algn="ctr">
              <a:buNone/>
            </a:pPr>
            <a:r>
              <a:rPr lang="en-US" dirty="0" smtClean="0"/>
              <a:t>listened to the voice of your wife, and have </a:t>
            </a:r>
          </a:p>
          <a:p>
            <a:pPr marL="514350" indent="-514350" algn="ctr">
              <a:buNone/>
            </a:pPr>
            <a:r>
              <a:rPr lang="en-US" dirty="0" smtClean="0"/>
              <a:t>eaten from the tree about which I </a:t>
            </a:r>
          </a:p>
          <a:p>
            <a:pPr marL="514350" indent="-514350" algn="ctr">
              <a:buNone/>
            </a:pPr>
            <a:r>
              <a:rPr lang="en-US" dirty="0" smtClean="0"/>
              <a:t>commanded you, saying, ‘You shall not eat </a:t>
            </a:r>
          </a:p>
          <a:p>
            <a:pPr marL="514350" indent="-514350" algn="ctr">
              <a:buNone/>
            </a:pPr>
            <a:r>
              <a:rPr lang="en-US" dirty="0" smtClean="0"/>
              <a:t>from it’: Cursed is the ground because of </a:t>
            </a:r>
          </a:p>
          <a:p>
            <a:pPr marL="514350" indent="-514350" algn="ctr">
              <a:buNone/>
            </a:pPr>
            <a:r>
              <a:rPr lang="en-US" dirty="0" smtClean="0"/>
              <a:t>you; in toil you shall eat of it all </a:t>
            </a:r>
          </a:p>
          <a:p>
            <a:pPr marL="514350" indent="-514350" algn="ctr">
              <a:buNone/>
            </a:pPr>
            <a:r>
              <a:rPr lang="en-US" dirty="0" smtClean="0"/>
              <a:t>the days of your life.’” </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3:17</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5"/>
            </a:pPr>
            <a:r>
              <a:rPr lang="en-US" dirty="0" smtClean="0"/>
              <a:t>Notice… Adam’s sin unleashed the destructive curse of male </a:t>
            </a:r>
            <a:r>
              <a:rPr lang="en-US" u="sng" dirty="0" smtClean="0">
                <a:solidFill>
                  <a:schemeClr val="accent2"/>
                </a:solidFill>
              </a:rPr>
              <a:t>domination</a:t>
            </a:r>
            <a:r>
              <a:rPr lang="en-US" dirty="0" smtClean="0"/>
              <a:t>.</a:t>
            </a:r>
            <a:endParaRPr lang="en-US" dirty="0" smtClean="0"/>
          </a:p>
          <a:p>
            <a:pPr marL="514350" indent="-514350">
              <a:buFont typeface="+mj-lt"/>
              <a:buAutoNum type="alphaUcPeriod" startAt="5"/>
            </a:pPr>
            <a:endParaRPr lang="en-US" dirty="0" smtClean="0"/>
          </a:p>
          <a:p>
            <a:pPr marL="514350" indent="-514350">
              <a:buFont typeface="+mj-lt"/>
              <a:buAutoNum type="alphaUcPeriod" startAt="5"/>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“Your desire shall be for your husband, </a:t>
            </a:r>
          </a:p>
          <a:p>
            <a:pPr marL="514350" indent="-514350" algn="ctr">
              <a:buNone/>
            </a:pPr>
            <a:r>
              <a:rPr lang="en-US" dirty="0" smtClean="0"/>
              <a:t>and he shall rule over you.”</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3:16b</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5"/>
            </a:pPr>
            <a:r>
              <a:rPr lang="en-US" dirty="0" smtClean="0"/>
              <a:t>Notice… Adam’s sin unleashed the destructive curse of male </a:t>
            </a:r>
            <a:r>
              <a:rPr lang="en-US" u="sng" dirty="0" smtClean="0">
                <a:solidFill>
                  <a:schemeClr val="accent2"/>
                </a:solidFill>
              </a:rPr>
              <a:t>domination</a:t>
            </a:r>
            <a:r>
              <a:rPr lang="en-US" dirty="0" smtClean="0"/>
              <a:t>.</a:t>
            </a:r>
          </a:p>
          <a:p>
            <a:pPr marL="514350" indent="-514350">
              <a:buFont typeface="+mj-lt"/>
              <a:buAutoNum type="alphaUcPeriod" startAt="5"/>
            </a:pPr>
            <a:endParaRPr lang="en-US" dirty="0" smtClean="0"/>
          </a:p>
          <a:p>
            <a:pPr marL="514350" indent="-514350">
              <a:buFont typeface="+mj-lt"/>
              <a:buAutoNum type="alphaUcPeriod" startAt="5"/>
            </a:pPr>
            <a:r>
              <a:rPr lang="en-US" dirty="0" smtClean="0"/>
              <a:t>Notice… Adam dies.</a:t>
            </a:r>
            <a:endParaRPr lang="en-US" dirty="0" smtClean="0"/>
          </a:p>
          <a:p>
            <a:pPr marL="514350" indent="-514350">
              <a:buFont typeface="+mj-lt"/>
              <a:buAutoNum type="alphaUcPeriod" startAt="5"/>
            </a:pPr>
            <a:endParaRPr lang="en-US" dirty="0" smtClean="0"/>
          </a:p>
          <a:p>
            <a:pPr marL="514350" indent="-514350">
              <a:buFont typeface="+mj-lt"/>
              <a:buAutoNum type="alphaUcPeriod" startAt="5"/>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tretch>
            <a:fillRect/>
          </a:stretch>
        </p:blipFill>
        <p:spPr bwMode="auto">
          <a:xfrm rot="21165017">
            <a:off x="352122" y="1266522"/>
            <a:ext cx="4668733" cy="4668733"/>
          </a:xfrm>
          <a:prstGeom prst="rect">
            <a:avLst/>
          </a:prstGeom>
          <a:noFill/>
          <a:ln w="9525">
            <a:noFill/>
            <a:miter lim="800000"/>
            <a:headEnd/>
            <a:tailEnd/>
          </a:ln>
          <a:effectLst/>
        </p:spPr>
      </p:pic>
      <p:sp>
        <p:nvSpPr>
          <p:cNvPr id="2" name="Title 1"/>
          <p:cNvSpPr>
            <a:spLocks noGrp="1"/>
          </p:cNvSpPr>
          <p:nvPr>
            <p:ph type="ctrTitle"/>
          </p:nvPr>
        </p:nvSpPr>
        <p:spPr>
          <a:xfrm>
            <a:off x="914400" y="511175"/>
            <a:ext cx="7772400" cy="1470025"/>
          </a:xfrm>
        </p:spPr>
        <p:txBody>
          <a:bodyPr>
            <a:normAutofit/>
          </a:bodyPr>
          <a:lstStyle/>
          <a:p>
            <a:r>
              <a:rPr lang="en-US" sz="5000" dirty="0" smtClean="0">
                <a:solidFill>
                  <a:schemeClr val="tx1"/>
                </a:solidFill>
                <a:latin typeface="Arial Narrow" pitchFamily="34" charset="0"/>
              </a:rPr>
              <a:t>Session Sixteen</a:t>
            </a:r>
            <a:endParaRPr lang="en-US" sz="500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“And the Lord God commanded the man, saying, ‘From any tree of the garden you may eat freely; but from the tree of knowledge of good and evil, you shall not eat, for in the day that you eat from it, you shall surely die.’”</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2:16-17</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5"/>
            </a:pPr>
            <a:r>
              <a:rPr lang="en-US" dirty="0" smtClean="0"/>
              <a:t>Notice… Adam’s sin unleashed the destructive curse of male </a:t>
            </a:r>
            <a:r>
              <a:rPr lang="en-US" u="sng" dirty="0" smtClean="0">
                <a:solidFill>
                  <a:schemeClr val="accent2"/>
                </a:solidFill>
              </a:rPr>
              <a:t>domination</a:t>
            </a:r>
            <a:r>
              <a:rPr lang="en-US" dirty="0" smtClean="0"/>
              <a:t>.</a:t>
            </a:r>
          </a:p>
          <a:p>
            <a:pPr marL="514350" indent="-514350">
              <a:buFont typeface="+mj-lt"/>
              <a:buAutoNum type="alphaUcPeriod" startAt="5"/>
            </a:pPr>
            <a:endParaRPr lang="en-US" dirty="0" smtClean="0"/>
          </a:p>
          <a:p>
            <a:pPr marL="514350" indent="-514350">
              <a:buFont typeface="+mj-lt"/>
              <a:buAutoNum type="alphaUcPeriod" startAt="5"/>
            </a:pPr>
            <a:r>
              <a:rPr lang="en-US" dirty="0" smtClean="0"/>
              <a:t>Notice… Adam dies.  </a:t>
            </a:r>
          </a:p>
          <a:p>
            <a:pPr marL="514350" indent="-514350">
              <a:buNone/>
            </a:pPr>
            <a:endParaRPr lang="en-US" sz="1500" dirty="0" smtClean="0"/>
          </a:p>
          <a:p>
            <a:pPr marL="514350" indent="-514350">
              <a:buNone/>
            </a:pPr>
            <a:r>
              <a:rPr lang="en-US" dirty="0" smtClean="0"/>
              <a:t>	This judgment of </a:t>
            </a:r>
            <a:r>
              <a:rPr lang="en-US" u="sng" dirty="0" smtClean="0">
                <a:solidFill>
                  <a:schemeClr val="accent2"/>
                </a:solidFill>
              </a:rPr>
              <a:t>death</a:t>
            </a:r>
            <a:r>
              <a:rPr lang="en-US" dirty="0" smtClean="0"/>
              <a:t> also extends to all those who come after him.  He, not Eve, is </a:t>
            </a:r>
            <a:r>
              <a:rPr lang="en-US" u="sng" dirty="0" smtClean="0">
                <a:solidFill>
                  <a:schemeClr val="accent2"/>
                </a:solidFill>
              </a:rPr>
              <a:t>charged</a:t>
            </a:r>
            <a:r>
              <a:rPr lang="en-US" dirty="0" smtClean="0"/>
              <a:t> with the fall of the human race.  Our </a:t>
            </a:r>
            <a:r>
              <a:rPr lang="en-US" u="sng" dirty="0" smtClean="0">
                <a:solidFill>
                  <a:schemeClr val="accent2"/>
                </a:solidFill>
              </a:rPr>
              <a:t>depraved</a:t>
            </a:r>
            <a:r>
              <a:rPr lang="en-US" dirty="0" smtClean="0"/>
              <a:t> natures are due to Adam’s sin.</a:t>
            </a:r>
            <a:endParaRPr lang="en-US" dirty="0" smtClean="0"/>
          </a:p>
          <a:p>
            <a:pPr marL="514350" indent="-514350">
              <a:buFont typeface="+mj-lt"/>
              <a:buAutoNum type="alphaUcPeriod" startAt="5"/>
            </a:pPr>
            <a:endParaRPr lang="en-US" dirty="0" smtClean="0"/>
          </a:p>
          <a:p>
            <a:pPr marL="514350" indent="-514350">
              <a:buFont typeface="+mj-lt"/>
              <a:buAutoNum type="alphaUcPeriod" startAt="5"/>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“Through Adam’s disobedience, </a:t>
            </a:r>
          </a:p>
          <a:p>
            <a:pPr marL="514350" indent="-514350" algn="ctr">
              <a:buNone/>
            </a:pPr>
            <a:r>
              <a:rPr lang="en-US" dirty="0" smtClean="0"/>
              <a:t>everyone was made a sinner.”</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5:19</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7"/>
            </a:pPr>
            <a:r>
              <a:rPr lang="en-US" dirty="0" smtClean="0"/>
              <a:t>Notice… Adam </a:t>
            </a:r>
            <a:r>
              <a:rPr lang="en-US" u="sng" dirty="0" smtClean="0">
                <a:solidFill>
                  <a:schemeClr val="accent2"/>
                </a:solidFill>
              </a:rPr>
              <a:t>renames</a:t>
            </a:r>
            <a:r>
              <a:rPr lang="en-US" dirty="0" smtClean="0"/>
              <a:t> his wife as a continued sign of his </a:t>
            </a:r>
            <a:r>
              <a:rPr lang="en-US" u="sng" dirty="0" smtClean="0">
                <a:solidFill>
                  <a:schemeClr val="accent2"/>
                </a:solidFill>
              </a:rPr>
              <a:t>leadership</a:t>
            </a:r>
            <a:r>
              <a:rPr lang="en-US" dirty="0" smtClean="0"/>
              <a:t> even after the fall.</a:t>
            </a:r>
            <a:endParaRPr lang="en-US" dirty="0" smtClean="0"/>
          </a:p>
          <a:p>
            <a:pPr marL="514350" indent="-514350">
              <a:buFont typeface="+mj-lt"/>
              <a:buAutoNum type="alphaUcPeriod" startAt="7"/>
            </a:pPr>
            <a:endParaRPr lang="en-US" dirty="0" smtClean="0"/>
          </a:p>
          <a:p>
            <a:pPr marL="514350" indent="-514350">
              <a:buFont typeface="+mj-lt"/>
              <a:buAutoNum type="alphaUcPeriod" startAt="7"/>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“Now the man called his wife’s name </a:t>
            </a:r>
          </a:p>
          <a:p>
            <a:pPr marL="514350" indent="-514350" algn="ctr">
              <a:buNone/>
            </a:pPr>
            <a:r>
              <a:rPr lang="en-US" dirty="0" smtClean="0"/>
              <a:t>Eve, because she was the </a:t>
            </a:r>
          </a:p>
          <a:p>
            <a:pPr marL="514350" indent="-514350" algn="ctr">
              <a:buNone/>
            </a:pPr>
            <a:r>
              <a:rPr lang="en-US" dirty="0" smtClean="0"/>
              <a:t>mother of all the living.”</a:t>
            </a:r>
            <a:endParaRPr lang="en-US" dirty="0" smtClean="0"/>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a:t>
            </a:r>
            <a:r>
              <a:rPr lang="en-US" dirty="0" smtClean="0">
                <a:solidFill>
                  <a:schemeClr val="tx1">
                    <a:lumMod val="65000"/>
                    <a:lumOff val="35000"/>
                  </a:schemeClr>
                </a:solidFill>
              </a:rPr>
              <a:t>3:20</a:t>
            </a:r>
            <a:endParaRPr lang="en-US" dirty="0" smtClean="0">
              <a:solidFill>
                <a:schemeClr val="tx1">
                  <a:lumMod val="65000"/>
                  <a:lumOff val="35000"/>
                </a:schemeClr>
              </a:solidFill>
            </a:endParaRP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A Brief Review</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lgn="ctr">
              <a:buNone/>
            </a:pPr>
            <a:r>
              <a:rPr lang="en-US" dirty="0" smtClean="0"/>
              <a:t>Male </a:t>
            </a:r>
            <a:r>
              <a:rPr lang="en-US" u="sng" dirty="0" smtClean="0">
                <a:solidFill>
                  <a:schemeClr val="accent2"/>
                </a:solidFill>
              </a:rPr>
              <a:t>domination</a:t>
            </a:r>
            <a:r>
              <a:rPr lang="en-US" dirty="0" smtClean="0"/>
              <a:t> is a </a:t>
            </a:r>
          </a:p>
          <a:p>
            <a:pPr marL="514350" indent="-514350" algn="ctr">
              <a:buNone/>
            </a:pPr>
            <a:r>
              <a:rPr lang="en-US" dirty="0" smtClean="0"/>
              <a:t>personal moral </a:t>
            </a:r>
            <a:r>
              <a:rPr lang="en-US" u="sng" dirty="0" smtClean="0">
                <a:solidFill>
                  <a:schemeClr val="accent2"/>
                </a:solidFill>
              </a:rPr>
              <a:t>failure</a:t>
            </a:r>
            <a:r>
              <a:rPr lang="en-US" dirty="0" smtClean="0"/>
              <a:t>, </a:t>
            </a:r>
          </a:p>
          <a:p>
            <a:pPr marL="514350" indent="-514350" algn="ctr">
              <a:buNone/>
            </a:pPr>
            <a:r>
              <a:rPr lang="en-US" u="sng" dirty="0" smtClean="0">
                <a:solidFill>
                  <a:schemeClr val="accent2"/>
                </a:solidFill>
              </a:rPr>
              <a:t>not</a:t>
            </a:r>
            <a:r>
              <a:rPr lang="en-US" dirty="0" smtClean="0"/>
              <a:t> a teaching </a:t>
            </a:r>
            <a:r>
              <a:rPr lang="en-US" dirty="0" smtClean="0"/>
              <a:t>of </a:t>
            </a:r>
            <a:r>
              <a:rPr lang="en-US" dirty="0" smtClean="0"/>
              <a:t>the Bible.</a:t>
            </a:r>
          </a:p>
          <a:p>
            <a:pPr marL="514350" indent="-514350" algn="ctr">
              <a:buFont typeface="+mj-lt"/>
              <a:buAutoNum type="alphaUcPeriod"/>
            </a:pPr>
            <a:endParaRPr lang="en-US" dirty="0" smtClean="0"/>
          </a:p>
          <a:p>
            <a:pPr marL="514350" indent="-514350" algn="ctr">
              <a:buFont typeface="+mj-lt"/>
              <a:buAutoNum type="alphaUcPeriod"/>
            </a:pPr>
            <a:endParaRPr lang="en-US" u="sng" dirty="0" smtClean="0">
              <a:solidFill>
                <a:schemeClr val="accent2"/>
              </a:solidFill>
            </a:endParaRPr>
          </a:p>
          <a:p>
            <a:pPr marL="514350" indent="-514350" algn="ctr">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2 -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Notice… Adam </a:t>
            </a:r>
            <a:r>
              <a:rPr lang="en-US" u="sng" dirty="0" smtClean="0">
                <a:solidFill>
                  <a:schemeClr val="accent2"/>
                </a:solidFill>
              </a:rPr>
              <a:t>names</a:t>
            </a:r>
            <a:r>
              <a:rPr lang="en-US" dirty="0" smtClean="0"/>
              <a:t> his helper.</a:t>
            </a:r>
          </a:p>
          <a:p>
            <a:pPr marL="514350" indent="-514350">
              <a:buFont typeface="+mj-lt"/>
              <a:buAutoNum type="alphaUcPeriod"/>
            </a:pPr>
            <a:endParaRPr lang="en-US" dirty="0" smtClean="0"/>
          </a:p>
          <a:p>
            <a:pPr marL="514350" indent="-514350">
              <a:buFont typeface="+mj-lt"/>
              <a:buAutoNum type="alphaUcPeriod"/>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“And the man said, ‘This is now bone of my </a:t>
            </a:r>
          </a:p>
          <a:p>
            <a:pPr marL="514350" indent="-514350" algn="ctr">
              <a:buNone/>
            </a:pPr>
            <a:r>
              <a:rPr lang="en-US" dirty="0" smtClean="0"/>
              <a:t>bones, and flesh of my flesh; She shall be </a:t>
            </a:r>
          </a:p>
          <a:p>
            <a:pPr marL="514350" indent="-514350" algn="ctr">
              <a:buNone/>
            </a:pPr>
            <a:r>
              <a:rPr lang="en-US" dirty="0" smtClean="0"/>
              <a:t>called Woman, because she was </a:t>
            </a:r>
          </a:p>
          <a:p>
            <a:pPr marL="514350" indent="-514350" algn="ctr">
              <a:buNone/>
            </a:pPr>
            <a:r>
              <a:rPr lang="en-US" dirty="0" smtClean="0"/>
              <a:t>taken out of the Man.”</a:t>
            </a:r>
          </a:p>
          <a:p>
            <a:pPr marL="514350" indent="-514350" algn="ctr">
              <a:buNone/>
            </a:pPr>
            <a:endParaRPr lang="en-US"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2:23</a:t>
            </a: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2 -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Notice… Adam </a:t>
            </a:r>
            <a:r>
              <a:rPr lang="en-US" u="sng" dirty="0" smtClean="0">
                <a:solidFill>
                  <a:schemeClr val="accent2"/>
                </a:solidFill>
              </a:rPr>
              <a:t>names</a:t>
            </a:r>
            <a:r>
              <a:rPr lang="en-US" dirty="0" smtClean="0"/>
              <a:t> his helper.</a:t>
            </a:r>
          </a:p>
          <a:p>
            <a:pPr marL="514350" indent="-514350">
              <a:buFont typeface="+mj-lt"/>
              <a:buAutoNum type="alphaUcPeriod"/>
            </a:pPr>
            <a:endParaRPr lang="en-US" dirty="0" smtClean="0"/>
          </a:p>
          <a:p>
            <a:pPr marL="514350" indent="-514350">
              <a:buFont typeface="+mj-lt"/>
              <a:buAutoNum type="alphaUcPeriod"/>
            </a:pPr>
            <a:r>
              <a:rPr lang="en-US" dirty="0" smtClean="0"/>
              <a:t>Notice… It is the man who is told to leave and </a:t>
            </a:r>
            <a:r>
              <a:rPr lang="en-US" u="sng" dirty="0" smtClean="0">
                <a:solidFill>
                  <a:schemeClr val="accent2"/>
                </a:solidFill>
              </a:rPr>
              <a:t>initiate</a:t>
            </a:r>
            <a:r>
              <a:rPr lang="en-US" dirty="0" smtClean="0"/>
              <a:t> a new household.</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“For this cause a man shall leave his father </a:t>
            </a:r>
          </a:p>
          <a:p>
            <a:pPr marL="514350" indent="-514350" algn="ctr">
              <a:buNone/>
            </a:pPr>
            <a:r>
              <a:rPr lang="en-US" dirty="0" smtClean="0"/>
              <a:t>and his mother, and shall cleave to his wife; </a:t>
            </a:r>
          </a:p>
          <a:p>
            <a:pPr marL="514350" indent="-514350" algn="ctr">
              <a:buNone/>
            </a:pPr>
            <a:r>
              <a:rPr lang="en-US" dirty="0" smtClean="0"/>
              <a:t>and they shall become one flesh.”</a:t>
            </a:r>
          </a:p>
          <a:p>
            <a:pPr marL="514350" indent="-514350" algn="ctr">
              <a:buNone/>
            </a:pPr>
            <a:endParaRPr lang="en-US"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2:24</a:t>
            </a: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Genesis 3 - Manhood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Notice… The temptation seeks to </a:t>
            </a:r>
            <a:r>
              <a:rPr lang="en-US" u="sng" dirty="0" smtClean="0">
                <a:solidFill>
                  <a:schemeClr val="accent2"/>
                </a:solidFill>
              </a:rPr>
              <a:t>corrupt</a:t>
            </a:r>
            <a:r>
              <a:rPr lang="en-US" dirty="0" smtClean="0"/>
              <a:t> and </a:t>
            </a:r>
            <a:r>
              <a:rPr lang="en-US" u="sng" dirty="0" smtClean="0">
                <a:solidFill>
                  <a:schemeClr val="accent2"/>
                </a:solidFill>
              </a:rPr>
              <a:t>reverse</a:t>
            </a:r>
            <a:r>
              <a:rPr lang="en-US" dirty="0" smtClean="0"/>
              <a:t> God’s original social and spiritual order.</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u="sng" dirty="0" smtClean="0">
              <a:solidFill>
                <a:schemeClr val="accent2"/>
              </a:solidFill>
            </a:endParaRP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183880" cy="2819400"/>
          </a:xfrm>
        </p:spPr>
        <p:txBody>
          <a:bodyPr anchor="ctr" anchorCtr="0">
            <a:noAutofit/>
          </a:bodyPr>
          <a:lstStyle/>
          <a:p>
            <a:pPr marL="514350" indent="-514350" algn="ctr">
              <a:buNone/>
            </a:pPr>
            <a:r>
              <a:rPr lang="en-US" dirty="0" smtClean="0"/>
              <a:t>“Now the serpent was more crafty than any </a:t>
            </a:r>
          </a:p>
          <a:p>
            <a:pPr marL="514350" indent="-514350" algn="ctr">
              <a:buNone/>
            </a:pPr>
            <a:r>
              <a:rPr lang="en-US" dirty="0" smtClean="0"/>
              <a:t>beast of the field which the Lord God had </a:t>
            </a:r>
          </a:p>
          <a:p>
            <a:pPr marL="514350" indent="-514350" algn="ctr">
              <a:buNone/>
            </a:pPr>
            <a:r>
              <a:rPr lang="en-US" dirty="0" smtClean="0"/>
              <a:t>Made.  And he said to the woman, ‘Indeed, </a:t>
            </a:r>
          </a:p>
          <a:p>
            <a:pPr marL="514350" indent="-514350" algn="ctr">
              <a:buNone/>
            </a:pPr>
            <a:r>
              <a:rPr lang="en-US" dirty="0" smtClean="0"/>
              <a:t>has God said, ‘You shall not eat from any </a:t>
            </a:r>
          </a:p>
          <a:p>
            <a:pPr marL="514350" indent="-514350" algn="ctr">
              <a:buNone/>
            </a:pPr>
            <a:r>
              <a:rPr lang="en-US" dirty="0" smtClean="0"/>
              <a:t>tree of the garden?’ And the woman said to </a:t>
            </a:r>
          </a:p>
          <a:p>
            <a:pPr marL="514350" indent="-514350" algn="ctr">
              <a:buNone/>
            </a:pPr>
            <a:r>
              <a:rPr lang="en-US" dirty="0" smtClean="0"/>
              <a:t>the serpent, ‘From the fruit of the trees of </a:t>
            </a:r>
          </a:p>
          <a:p>
            <a:pPr marL="514350" indent="-514350" algn="ctr">
              <a:buNone/>
            </a:pPr>
            <a:r>
              <a:rPr lang="en-US" dirty="0" smtClean="0"/>
              <a:t>the garden we may eat; but from the fruit </a:t>
            </a:r>
          </a:p>
          <a:p>
            <a:pPr marL="514350" indent="-514350" algn="ctr">
              <a:buNone/>
            </a:pPr>
            <a:r>
              <a:rPr lang="en-US" dirty="0" smtClean="0"/>
              <a:t>of the tree which is in the middle of the </a:t>
            </a:r>
          </a:p>
          <a:p>
            <a:pPr marL="514350" indent="-514350" algn="ctr">
              <a:buNone/>
            </a:pPr>
            <a:r>
              <a:rPr lang="en-US" dirty="0" smtClean="0"/>
              <a:t>garden, God has said, ‘You shall not eat </a:t>
            </a:r>
          </a:p>
          <a:p>
            <a:pPr marL="514350" indent="-514350" algn="ctr">
              <a:buNone/>
            </a:pPr>
            <a:r>
              <a:rPr lang="en-US" dirty="0" smtClean="0"/>
              <a:t>from it or touch it, lest you die.’”</a:t>
            </a:r>
          </a:p>
          <a:p>
            <a:pPr marL="514350" indent="-514350" algn="ctr">
              <a:buNone/>
            </a:pPr>
            <a:endParaRPr lang="en-US" sz="2000" dirty="0" smtClean="0">
              <a:solidFill>
                <a:schemeClr val="tx1">
                  <a:lumMod val="65000"/>
                  <a:lumOff val="35000"/>
                </a:schemeClr>
              </a:solidFill>
            </a:endParaRPr>
          </a:p>
          <a:p>
            <a:pPr marL="514350" indent="-514350" algn="ctr">
              <a:buNone/>
            </a:pPr>
            <a:r>
              <a:rPr lang="en-US" dirty="0" smtClean="0">
                <a:solidFill>
                  <a:schemeClr val="tx1">
                    <a:lumMod val="65000"/>
                    <a:lumOff val="35000"/>
                  </a:schemeClr>
                </a:solidFill>
              </a:rPr>
              <a:t>Genesis 2:24</a:t>
            </a:r>
          </a:p>
          <a:p>
            <a:pPr marL="514350" indent="-514350" algn="ct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3">
      <a:dk1>
        <a:sysClr val="windowText" lastClr="000000"/>
      </a:dk1>
      <a:lt1>
        <a:sysClr val="window" lastClr="FFFFFF"/>
      </a:lt1>
      <a:dk2>
        <a:srgbClr val="323232"/>
      </a:dk2>
      <a:lt2>
        <a:srgbClr val="E3DED1"/>
      </a:lt2>
      <a:accent1>
        <a:srgbClr val="4E8542"/>
      </a:accent1>
      <a:accent2>
        <a:srgbClr val="4E8542"/>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938</TotalTime>
  <Words>819</Words>
  <Application>Microsoft Office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Welcome to</vt:lpstr>
      <vt:lpstr>Session Sixteen</vt:lpstr>
      <vt:lpstr>A Brief Review</vt:lpstr>
      <vt:lpstr>Genesis 2 - Manhood</vt:lpstr>
      <vt:lpstr>Slide 5</vt:lpstr>
      <vt:lpstr>Genesis 2 - Manhood</vt:lpstr>
      <vt:lpstr>Slide 7</vt:lpstr>
      <vt:lpstr>Genesis 3 - Manhood</vt:lpstr>
      <vt:lpstr>Slide 9</vt:lpstr>
      <vt:lpstr>Slide 10</vt:lpstr>
      <vt:lpstr>Genesis 3 - Manhood</vt:lpstr>
      <vt:lpstr>Slide 12</vt:lpstr>
      <vt:lpstr>Genesis 3 - Manhood</vt:lpstr>
      <vt:lpstr>Slide 14</vt:lpstr>
      <vt:lpstr>Genesis 3 - Manhood</vt:lpstr>
      <vt:lpstr>Slide 16</vt:lpstr>
      <vt:lpstr>Genesis 3 - Manhood</vt:lpstr>
      <vt:lpstr>Slide 18</vt:lpstr>
      <vt:lpstr>Genesis 3 - Manhood</vt:lpstr>
      <vt:lpstr>Slide 20</vt:lpstr>
      <vt:lpstr>Genesis 3 - Manhood</vt:lpstr>
      <vt:lpstr>Slide 22</vt:lpstr>
      <vt:lpstr>Genesis 3 - Manhood</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lwoodward</dc:creator>
  <cp:lastModifiedBy>lwoodward</cp:lastModifiedBy>
  <cp:revision>137</cp:revision>
  <dcterms:created xsi:type="dcterms:W3CDTF">2011-10-10T16:22:03Z</dcterms:created>
  <dcterms:modified xsi:type="dcterms:W3CDTF">2011-11-10T17:21:55Z</dcterms:modified>
</cp:coreProperties>
</file>