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75" r:id="rId4"/>
    <p:sldId id="277" r:id="rId5"/>
    <p:sldId id="278" r:id="rId6"/>
    <p:sldId id="276" r:id="rId7"/>
    <p:sldId id="279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Arial Narrow" pitchFamily="34" charset="0"/>
              </a:rPr>
              <a:t>Welcome to</a:t>
            </a:r>
            <a:endParaRPr lang="en-US" sz="8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 descr="NewMFLogo_card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914778" cy="379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Proactive Remedies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If you’re a Dad… Make sure your son(s) has “</a:t>
            </a:r>
            <a:r>
              <a:rPr lang="en-US" u="sng" dirty="0" smtClean="0">
                <a:solidFill>
                  <a:schemeClr val="accent1"/>
                </a:solidFill>
              </a:rPr>
              <a:t>the essentials</a:t>
            </a:r>
            <a:r>
              <a:rPr lang="en-US" dirty="0" smtClean="0"/>
              <a:t>”.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438401"/>
          <a:ext cx="76200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7783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MAKE SURE HE HEARS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MAKE SURE HE HAS</a:t>
                      </a:r>
                      <a:endParaRPr lang="en-US" dirty="0"/>
                    </a:p>
                  </a:txBody>
                  <a:tcPr anchor="ctr"/>
                </a:tc>
              </a:tr>
              <a:tr h="8581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“I LOVE YOU”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 dirty="0" smtClean="0"/>
                        <a:t>   </a:t>
                      </a:r>
                      <a:r>
                        <a:rPr lang="en-US" sz="1600" i="1" baseline="0" dirty="0" smtClean="0"/>
                        <a:t>(affirmation)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i="1" dirty="0" smtClean="0"/>
                    </a:p>
                  </a:txBody>
                  <a:tcPr/>
                </a:tc>
              </a:tr>
              <a:tr h="8581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“I’M PROUD OF YOU”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   </a:t>
                      </a:r>
                      <a:r>
                        <a:rPr lang="en-US" sz="1600" i="1" baseline="0" dirty="0" smtClean="0"/>
                        <a:t>(admiration)</a:t>
                      </a:r>
                      <a:endParaRPr lang="en-US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i="1" dirty="0" smtClean="0"/>
                    </a:p>
                  </a:txBody>
                  <a:tcPr/>
                </a:tc>
              </a:tr>
              <a:tr h="8581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“YOU’RE GOOD”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   </a:t>
                      </a:r>
                      <a:r>
                        <a:rPr lang="en-US" sz="1600" i="1" baseline="0" dirty="0" smtClean="0"/>
                        <a:t>(affirmation)</a:t>
                      </a:r>
                      <a:endParaRPr lang="en-US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i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Proactive Remedies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If you’re a Dad… Make sure your son(s) has “</a:t>
            </a:r>
            <a:r>
              <a:rPr lang="en-US" u="sng" dirty="0" smtClean="0">
                <a:solidFill>
                  <a:schemeClr val="accent1"/>
                </a:solidFill>
              </a:rPr>
              <a:t>the essentials</a:t>
            </a:r>
            <a:r>
              <a:rPr lang="en-US" dirty="0" smtClean="0"/>
              <a:t>”.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438401"/>
          <a:ext cx="7620000" cy="3378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7783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MAKE SURE HE HEARS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MAKE SURE HE HAS</a:t>
                      </a:r>
                      <a:endParaRPr lang="en-US" dirty="0"/>
                    </a:p>
                  </a:txBody>
                  <a:tcPr anchor="ctr"/>
                </a:tc>
              </a:tr>
              <a:tr h="8581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“I LOVE YOU”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 dirty="0" smtClean="0"/>
                        <a:t>   </a:t>
                      </a:r>
                      <a:r>
                        <a:rPr lang="en-US" sz="1600" i="1" baseline="0" dirty="0" smtClean="0"/>
                        <a:t>(affirmation)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A MANHOOD VISION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sz="1600" i="1" baseline="0" dirty="0" smtClean="0"/>
                        <a:t>and a manhood ceremony that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i="1" baseline="0" dirty="0" smtClean="0"/>
                        <a:t>  seals it.</a:t>
                      </a:r>
                      <a:endParaRPr lang="en-US" sz="1600" i="1" dirty="0" smtClean="0"/>
                    </a:p>
                  </a:txBody>
                  <a:tcPr/>
                </a:tc>
              </a:tr>
              <a:tr h="8581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“I’M PROUD OF YOU”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   </a:t>
                      </a:r>
                      <a:r>
                        <a:rPr lang="en-US" sz="1600" i="1" baseline="0" dirty="0" smtClean="0"/>
                        <a:t>(admiration)</a:t>
                      </a:r>
                      <a:endParaRPr lang="en-US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i="1" dirty="0" smtClean="0"/>
                    </a:p>
                  </a:txBody>
                  <a:tcPr/>
                </a:tc>
              </a:tr>
              <a:tr h="8581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“YOU’RE GOOD”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   </a:t>
                      </a:r>
                      <a:r>
                        <a:rPr lang="en-US" sz="1600" i="1" baseline="0" dirty="0" smtClean="0"/>
                        <a:t>(affirmation)</a:t>
                      </a:r>
                      <a:endParaRPr lang="en-US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i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Proactive Remedies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If you’re a Dad… Make sure your son(s) has “</a:t>
            </a:r>
            <a:r>
              <a:rPr lang="en-US" u="sng" dirty="0" smtClean="0">
                <a:solidFill>
                  <a:schemeClr val="accent1"/>
                </a:solidFill>
              </a:rPr>
              <a:t>the essentials</a:t>
            </a:r>
            <a:r>
              <a:rPr lang="en-US" dirty="0" smtClean="0"/>
              <a:t>”.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438401"/>
          <a:ext cx="7620000" cy="3378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7783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MAKE SURE HE HEARS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MAKE SURE HE HAS</a:t>
                      </a:r>
                      <a:endParaRPr lang="en-US" dirty="0"/>
                    </a:p>
                  </a:txBody>
                  <a:tcPr anchor="ctr"/>
                </a:tc>
              </a:tr>
              <a:tr h="8581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“I LOVE YOU”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 dirty="0" smtClean="0"/>
                        <a:t>   </a:t>
                      </a:r>
                      <a:r>
                        <a:rPr lang="en-US" sz="1600" i="1" baseline="0" dirty="0" smtClean="0"/>
                        <a:t>(affirmation)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A MANHOOD VISION…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sz="1600" i="1" baseline="0" dirty="0" smtClean="0"/>
                        <a:t>and a manhood ceremony that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i="1" baseline="0" dirty="0" smtClean="0"/>
                        <a:t>  seals it.</a:t>
                      </a:r>
                      <a:endParaRPr lang="en-US" sz="1600" i="1" dirty="0" smtClean="0"/>
                    </a:p>
                  </a:txBody>
                  <a:tcPr/>
                </a:tc>
              </a:tr>
              <a:tr h="8581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“I’M PROUD OF YOU”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   </a:t>
                      </a:r>
                      <a:r>
                        <a:rPr lang="en-US" sz="1600" i="1" baseline="0" dirty="0" smtClean="0"/>
                        <a:t>(admiration)</a:t>
                      </a:r>
                      <a:endParaRPr lang="en-US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A CODE OF CONDUCT…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sz="1600" i="1" baseline="0" dirty="0" smtClean="0"/>
                        <a:t>that </a:t>
                      </a:r>
                      <a:r>
                        <a:rPr lang="en-US" sz="1600" i="1" u="sng" baseline="0" dirty="0" smtClean="0">
                          <a:solidFill>
                            <a:schemeClr val="accent1"/>
                          </a:solidFill>
                        </a:rPr>
                        <a:t>you</a:t>
                      </a:r>
                      <a:r>
                        <a:rPr lang="en-US" sz="1600" i="1" baseline="0" dirty="0" smtClean="0"/>
                        <a:t> live by</a:t>
                      </a:r>
                      <a:endParaRPr lang="en-US" sz="1600" i="1" dirty="0" smtClean="0"/>
                    </a:p>
                  </a:txBody>
                  <a:tcPr/>
                </a:tc>
              </a:tr>
              <a:tr h="8581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“YOU’RE GOOD”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   </a:t>
                      </a:r>
                      <a:r>
                        <a:rPr lang="en-US" sz="1600" i="1" baseline="0" dirty="0" smtClean="0"/>
                        <a:t>(affirmation)</a:t>
                      </a:r>
                      <a:endParaRPr lang="en-US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US" sz="1600" i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Proactive Remedies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If you’re a Dad… Make sure your son(s) has “</a:t>
            </a:r>
            <a:r>
              <a:rPr lang="en-US" u="sng" dirty="0" smtClean="0">
                <a:solidFill>
                  <a:schemeClr val="accent1"/>
                </a:solidFill>
              </a:rPr>
              <a:t>the essentials</a:t>
            </a:r>
            <a:r>
              <a:rPr lang="en-US" dirty="0" smtClean="0"/>
              <a:t>”.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438401"/>
          <a:ext cx="7620000" cy="3434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7783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MAKE SURE HE HEARS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MAKE SURE HE HAS</a:t>
                      </a:r>
                      <a:endParaRPr lang="en-US" dirty="0"/>
                    </a:p>
                  </a:txBody>
                  <a:tcPr anchor="ctr"/>
                </a:tc>
              </a:tr>
              <a:tr h="8581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“I LOVE YOU”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 dirty="0" smtClean="0"/>
                        <a:t>   </a:t>
                      </a:r>
                      <a:r>
                        <a:rPr lang="en-US" sz="1600" i="1" baseline="0" dirty="0" smtClean="0"/>
                        <a:t>(affirmation)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A MANHOOD VISION…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sz="1600" i="1" baseline="0" dirty="0" smtClean="0"/>
                        <a:t>and a manhood ceremony that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i="1" baseline="0" dirty="0" smtClean="0"/>
                        <a:t>  seals it.</a:t>
                      </a:r>
                      <a:endParaRPr lang="en-US" sz="1600" i="1" dirty="0" smtClean="0"/>
                    </a:p>
                  </a:txBody>
                  <a:tcPr/>
                </a:tc>
              </a:tr>
              <a:tr h="8581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“I’M PROUD OF YOU”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   </a:t>
                      </a:r>
                      <a:r>
                        <a:rPr lang="en-US" sz="1600" i="1" baseline="0" dirty="0" smtClean="0"/>
                        <a:t>(admiration)</a:t>
                      </a:r>
                      <a:endParaRPr lang="en-US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A CODE OF CONDUCT…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sz="1600" i="1" baseline="0" dirty="0" smtClean="0"/>
                        <a:t>that </a:t>
                      </a:r>
                      <a:r>
                        <a:rPr lang="en-US" sz="1600" i="1" u="sng" baseline="0" dirty="0" smtClean="0">
                          <a:solidFill>
                            <a:schemeClr val="accent1"/>
                          </a:solidFill>
                        </a:rPr>
                        <a:t>you</a:t>
                      </a:r>
                      <a:r>
                        <a:rPr lang="en-US" sz="1600" i="1" baseline="0" dirty="0" smtClean="0"/>
                        <a:t> live by</a:t>
                      </a:r>
                      <a:endParaRPr lang="en-US" sz="1600" i="1" dirty="0" smtClean="0"/>
                    </a:p>
                  </a:txBody>
                  <a:tcPr/>
                </a:tc>
              </a:tr>
              <a:tr h="8581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“YOU’RE GOOD”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   </a:t>
                      </a:r>
                      <a:r>
                        <a:rPr lang="en-US" sz="1600" i="1" baseline="0" dirty="0" smtClean="0"/>
                        <a:t>(affirmation)</a:t>
                      </a:r>
                      <a:endParaRPr lang="en-US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i="1" baseline="0" dirty="0" smtClean="0"/>
                        <a:t> </a:t>
                      </a:r>
                      <a:r>
                        <a:rPr lang="en-US" sz="1800" i="0" baseline="0" dirty="0" smtClean="0"/>
                        <a:t>A TRANSCENDENT CAUSE…</a:t>
                      </a:r>
                      <a:endParaRPr lang="en-US" sz="1600" i="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800" i="1" dirty="0" smtClean="0"/>
                        <a:t>  somethin</a:t>
                      </a:r>
                      <a:r>
                        <a:rPr lang="en-US" sz="1800" i="1" baseline="0" dirty="0" smtClean="0"/>
                        <a:t>g to live for other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800" i="1" baseline="0" dirty="0" smtClean="0"/>
                        <a:t>  than himself</a:t>
                      </a:r>
                      <a:endParaRPr lang="en-US" sz="1800" i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Proactive Remedies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If you’re a Dad…It’s never too late to “</a:t>
            </a:r>
            <a:r>
              <a:rPr lang="en-US" u="sng" dirty="0" smtClean="0">
                <a:solidFill>
                  <a:schemeClr val="accent1"/>
                </a:solidFill>
              </a:rPr>
              <a:t>close the gap</a:t>
            </a:r>
            <a:r>
              <a:rPr lang="en-US" dirty="0" smtClean="0"/>
              <a:t>” with your son(s), no matter how old.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If you’re a single Dad, or a Dad separated from your son(s) by divorce, or a Dad who has inherited a son(s) through marriage, </a:t>
            </a:r>
            <a:r>
              <a:rPr lang="en-US" u="sng" dirty="0" smtClean="0">
                <a:solidFill>
                  <a:schemeClr val="accent1"/>
                </a:solidFill>
              </a:rPr>
              <a:t>seek help and a sound strategy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Proactive Remedies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4"/>
            </a:pPr>
            <a:r>
              <a:rPr lang="en-US" dirty="0" smtClean="0"/>
              <a:t>If you’re a son wounded by Dad… choose to touch this wound </a:t>
            </a:r>
            <a:r>
              <a:rPr lang="en-US" u="sng" dirty="0" smtClean="0">
                <a:solidFill>
                  <a:schemeClr val="accent1"/>
                </a:solidFill>
              </a:rPr>
              <a:t>responsibly</a:t>
            </a:r>
            <a:r>
              <a:rPr lang="en-US" dirty="0" smtClean="0"/>
              <a:t>.</a:t>
            </a:r>
          </a:p>
          <a:p>
            <a:pPr marL="797814" lvl="1" indent="-514350">
              <a:buFont typeface="+mj-lt"/>
              <a:buAutoNum type="arabicPeriod"/>
            </a:pPr>
            <a:r>
              <a:rPr lang="en-US" dirty="0" smtClean="0"/>
              <a:t>By choosing to </a:t>
            </a:r>
            <a:r>
              <a:rPr lang="en-US" u="sng" dirty="0" smtClean="0">
                <a:solidFill>
                  <a:schemeClr val="accent1"/>
                </a:solidFill>
              </a:rPr>
              <a:t>forgive</a:t>
            </a:r>
            <a:r>
              <a:rPr lang="en-US" dirty="0" smtClean="0"/>
              <a:t> your 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83880" cy="5102352"/>
          </a:xfrm>
        </p:spPr>
        <p:txBody>
          <a:bodyPr anchor="ctr" anchorCtr="0">
            <a:norm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“Furthermore, we had earthly fathers </a:t>
            </a:r>
          </a:p>
          <a:p>
            <a:pPr marL="514350" indent="-514350" algn="ctr">
              <a:buNone/>
            </a:pPr>
            <a:r>
              <a:rPr lang="en-US" dirty="0" smtClean="0"/>
              <a:t>to discipline us… for they </a:t>
            </a:r>
          </a:p>
          <a:p>
            <a:pPr marL="514350" indent="-514350" algn="ctr">
              <a:buNone/>
            </a:pPr>
            <a:r>
              <a:rPr lang="en-US" dirty="0" smtClean="0"/>
              <a:t>disciplined us for a short time </a:t>
            </a:r>
          </a:p>
          <a:p>
            <a:pPr marL="514350" indent="-514350" algn="ctr">
              <a:buNone/>
            </a:pPr>
            <a:r>
              <a:rPr lang="en-US" dirty="0" smtClean="0"/>
              <a:t>as seemed best to them, but</a:t>
            </a:r>
          </a:p>
          <a:p>
            <a:pPr marL="514350" indent="-514350" algn="ctr">
              <a:buNone/>
            </a:pPr>
            <a:r>
              <a:rPr lang="en-US" dirty="0" smtClean="0"/>
              <a:t>He (God) disciplines us for our good.”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Hebrew 12:9-10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Proactive Remedies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4"/>
            </a:pPr>
            <a:r>
              <a:rPr lang="en-US" dirty="0" smtClean="0"/>
              <a:t>If you’re a son wounded by Dad… choose to touch this wound </a:t>
            </a:r>
            <a:r>
              <a:rPr lang="en-US" u="sng" dirty="0" smtClean="0">
                <a:solidFill>
                  <a:schemeClr val="accent1"/>
                </a:solidFill>
              </a:rPr>
              <a:t>responsibly</a:t>
            </a:r>
            <a:r>
              <a:rPr lang="en-US" dirty="0" smtClean="0"/>
              <a:t>.</a:t>
            </a:r>
          </a:p>
          <a:p>
            <a:pPr marL="797814" lvl="1" indent="-514350">
              <a:buFont typeface="+mj-lt"/>
              <a:buAutoNum type="arabicPeriod"/>
            </a:pPr>
            <a:r>
              <a:rPr lang="en-US" dirty="0" smtClean="0"/>
              <a:t>By choosing to </a:t>
            </a:r>
            <a:r>
              <a:rPr lang="en-US" u="sng" dirty="0" smtClean="0">
                <a:solidFill>
                  <a:schemeClr val="accent1"/>
                </a:solidFill>
              </a:rPr>
              <a:t>forgive</a:t>
            </a:r>
            <a:r>
              <a:rPr lang="en-US" dirty="0" smtClean="0"/>
              <a:t> your Dad.</a:t>
            </a:r>
          </a:p>
          <a:p>
            <a:pPr marL="797814" lvl="1" indent="-514350">
              <a:buFont typeface="+mj-lt"/>
              <a:buAutoNum type="arabicPeriod"/>
            </a:pPr>
            <a:r>
              <a:rPr lang="en-US" dirty="0" smtClean="0"/>
              <a:t>By choosing to believe if </a:t>
            </a:r>
            <a:r>
              <a:rPr lang="en-US" u="sng" dirty="0" smtClean="0">
                <a:solidFill>
                  <a:schemeClr val="accent1"/>
                </a:solidFill>
              </a:rPr>
              <a:t>God’s justice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83880" cy="5102352"/>
          </a:xfrm>
        </p:spPr>
        <p:txBody>
          <a:bodyPr anchor="ctr" anchorCtr="0">
            <a:norm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“Never take your own revenge, beloved, but leave room for the wrath of God, for it is written, ‘Vengeance is Mine, I will repay,’ says the Lord.”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Romans 12:19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Proactive Remedies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5"/>
            </a:pPr>
            <a:r>
              <a:rPr lang="en-US" dirty="0" smtClean="0"/>
              <a:t>If you’re a son wounded by Dad… </a:t>
            </a:r>
            <a:r>
              <a:rPr lang="en-US" u="sng" dirty="0" smtClean="0">
                <a:solidFill>
                  <a:schemeClr val="accent1"/>
                </a:solidFill>
              </a:rPr>
              <a:t>courageously seek reconciliation </a:t>
            </a:r>
            <a:r>
              <a:rPr lang="en-US" dirty="0" smtClean="0"/>
              <a:t>with your father.</a:t>
            </a:r>
          </a:p>
          <a:p>
            <a:pPr marL="797814" lvl="1" indent="-514350">
              <a:buFont typeface="+mj-lt"/>
              <a:buAutoNum type="arabicPeriod"/>
            </a:pPr>
            <a:r>
              <a:rPr lang="en-US" dirty="0" smtClean="0"/>
              <a:t>There may be separation between you and Dad that springs from Dad’s </a:t>
            </a:r>
            <a:r>
              <a:rPr lang="en-US" u="sng" dirty="0" smtClean="0">
                <a:solidFill>
                  <a:schemeClr val="accent1"/>
                </a:solidFill>
              </a:rPr>
              <a:t>relational  shortcomings</a:t>
            </a:r>
            <a:r>
              <a:rPr lang="en-US" dirty="0" smtClean="0"/>
              <a:t>. Don’t let that stop you!</a:t>
            </a:r>
          </a:p>
          <a:p>
            <a:pPr marL="797814" lvl="1" indent="-514350">
              <a:buFont typeface="+mj-lt"/>
              <a:buAutoNum type="arabicPeriod"/>
            </a:pPr>
            <a:r>
              <a:rPr lang="en-US" dirty="0" smtClean="0"/>
              <a:t>There may be separation between you and Dad that springs up from </a:t>
            </a:r>
            <a:r>
              <a:rPr lang="en-US" u="sng" dirty="0" smtClean="0">
                <a:solidFill>
                  <a:schemeClr val="accent1"/>
                </a:solidFill>
              </a:rPr>
              <a:t>past conflict</a:t>
            </a:r>
            <a:r>
              <a:rPr lang="en-US" dirty="0" smtClean="0"/>
              <a:t>.  You need to clean it up!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Session Six</a:t>
            </a:r>
            <a:endParaRPr lang="en-US" sz="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1165017">
            <a:off x="770345" y="1278354"/>
            <a:ext cx="4668733" cy="466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Proactive Remedies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6"/>
            </a:pPr>
            <a:r>
              <a:rPr lang="en-US" dirty="0" smtClean="0"/>
              <a:t>If you’re a son wounded by Dad… risk asking for your </a:t>
            </a:r>
            <a:r>
              <a:rPr lang="en-US" u="sng" dirty="0" smtClean="0">
                <a:solidFill>
                  <a:schemeClr val="accent1"/>
                </a:solidFill>
              </a:rPr>
              <a:t>father’s love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 startAt="6"/>
            </a:pPr>
            <a:r>
              <a:rPr lang="en-US" dirty="0" smtClean="0"/>
              <a:t>If you’re a son wounded by Dad…risk asking for your </a:t>
            </a:r>
            <a:r>
              <a:rPr lang="en-US" u="sng" dirty="0" smtClean="0">
                <a:solidFill>
                  <a:schemeClr val="accent1"/>
                </a:solidFill>
              </a:rPr>
              <a:t>father’s blessing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Proactive Remedies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8"/>
            </a:pPr>
            <a:r>
              <a:rPr lang="en-US" dirty="0" smtClean="0"/>
              <a:t>If you’re a son wounded by Dad… </a:t>
            </a:r>
            <a:r>
              <a:rPr lang="en-US" u="sng" dirty="0" smtClean="0">
                <a:solidFill>
                  <a:schemeClr val="accent1"/>
                </a:solidFill>
              </a:rPr>
              <a:t>reclaim</a:t>
            </a:r>
            <a:r>
              <a:rPr lang="en-US" dirty="0" smtClean="0"/>
              <a:t> the relationship you missed by becoming a </a:t>
            </a:r>
            <a:r>
              <a:rPr lang="en-US" u="sng" dirty="0" smtClean="0">
                <a:solidFill>
                  <a:schemeClr val="accent1"/>
                </a:solidFill>
              </a:rPr>
              <a:t>good Dad</a:t>
            </a:r>
            <a:r>
              <a:rPr lang="en-US" dirty="0" smtClean="0"/>
              <a:t> to your children.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Summary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We are in the process of seeking to make sense of </a:t>
            </a:r>
            <a:r>
              <a:rPr lang="en-US" u="sng" dirty="0" smtClean="0">
                <a:solidFill>
                  <a:schemeClr val="accent1"/>
                </a:solidFill>
              </a:rPr>
              <a:t>why</a:t>
            </a:r>
            <a:r>
              <a:rPr lang="en-US" dirty="0" smtClean="0"/>
              <a:t> we are the </a:t>
            </a:r>
            <a:r>
              <a:rPr lang="en-US" u="sng" dirty="0" smtClean="0">
                <a:solidFill>
                  <a:schemeClr val="accent1"/>
                </a:solidFill>
              </a:rPr>
              <a:t>way</a:t>
            </a:r>
            <a:r>
              <a:rPr lang="en-US" dirty="0" smtClean="0"/>
              <a:t> we are.</a:t>
            </a:r>
          </a:p>
          <a:p>
            <a:pPr marL="1035558" lvl="2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2800" dirty="0" smtClean="0"/>
              <a:t>Each of use has a </a:t>
            </a:r>
            <a:r>
              <a:rPr lang="en-US" sz="2800" u="sng" dirty="0" smtClean="0">
                <a:solidFill>
                  <a:schemeClr val="accent1"/>
                </a:solidFill>
              </a:rPr>
              <a:t>story</a:t>
            </a:r>
            <a:r>
              <a:rPr lang="en-US" sz="2800" dirty="0" smtClean="0"/>
              <a:t> to tell.</a:t>
            </a:r>
          </a:p>
          <a:p>
            <a:pPr marL="1035558" lvl="2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2800" dirty="0" smtClean="0"/>
              <a:t>Each of us is, to some degree, a </a:t>
            </a:r>
            <a:r>
              <a:rPr lang="en-US" sz="2800" u="sng" dirty="0" smtClean="0">
                <a:solidFill>
                  <a:schemeClr val="accent1"/>
                </a:solidFill>
              </a:rPr>
              <a:t>product</a:t>
            </a:r>
            <a:r>
              <a:rPr lang="en-US" sz="2800" dirty="0" smtClean="0"/>
              <a:t> of the past.</a:t>
            </a:r>
          </a:p>
          <a:p>
            <a:pPr marL="1035558" lvl="2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2800" dirty="0" smtClean="0"/>
              <a:t>Each of us is, in some ways, </a:t>
            </a:r>
            <a:r>
              <a:rPr lang="en-US" sz="2800" u="sng" dirty="0" smtClean="0">
                <a:solidFill>
                  <a:schemeClr val="accent1"/>
                </a:solidFill>
              </a:rPr>
              <a:t>controlled</a:t>
            </a:r>
            <a:r>
              <a:rPr lang="en-US" sz="2800" dirty="0" smtClean="0"/>
              <a:t> by the past until we consciously and willfully choose to break that </a:t>
            </a:r>
            <a:r>
              <a:rPr lang="en-US" sz="2800" u="sng" dirty="0" smtClean="0">
                <a:solidFill>
                  <a:schemeClr val="accent1"/>
                </a:solidFill>
              </a:rPr>
              <a:t>control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Summary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We are exploring the first of five major wounds in the life that </a:t>
            </a:r>
            <a:r>
              <a:rPr lang="en-US" u="sng" dirty="0" smtClean="0">
                <a:solidFill>
                  <a:schemeClr val="accent1"/>
                </a:solidFill>
              </a:rPr>
              <a:t>shapes</a:t>
            </a:r>
            <a:r>
              <a:rPr lang="en-US" dirty="0" smtClean="0"/>
              <a:t> us.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u="sng" dirty="0" smtClean="0">
                <a:solidFill>
                  <a:schemeClr val="accent1"/>
                </a:solidFill>
              </a:rPr>
              <a:t>THE ABSENT FATHER WOUND</a:t>
            </a:r>
          </a:p>
          <a:p>
            <a:pPr marL="514350" indent="-514350" algn="ctr">
              <a:buNone/>
            </a:pPr>
            <a:r>
              <a:rPr lang="en-US" sz="2800" dirty="0" smtClean="0"/>
              <a:t>An on-going emotional, social, or spiritual </a:t>
            </a:r>
          </a:p>
          <a:p>
            <a:pPr marL="514350" indent="-514350" algn="ctr">
              <a:buNone/>
            </a:pPr>
            <a:r>
              <a:rPr lang="en-US" sz="2800" dirty="0" smtClean="0"/>
              <a:t>deficit ordinarily met in a healthy</a:t>
            </a:r>
          </a:p>
          <a:p>
            <a:pPr marL="514350" indent="-514350" algn="ctr">
              <a:buNone/>
            </a:pPr>
            <a:r>
              <a:rPr lang="en-US" sz="2800" dirty="0" smtClean="0"/>
              <a:t>relationship with Dad that must now be</a:t>
            </a:r>
          </a:p>
          <a:p>
            <a:pPr marL="514350" indent="-514350" algn="ctr">
              <a:buNone/>
            </a:pPr>
            <a:r>
              <a:rPr lang="en-US" dirty="0" smtClean="0"/>
              <a:t>o</a:t>
            </a:r>
            <a:r>
              <a:rPr lang="en-US" sz="2800" dirty="0" smtClean="0"/>
              <a:t>vercome by other means.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Summary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n-US" dirty="0" smtClean="0"/>
              <a:t>This wound is being inflicted upon sons at </a:t>
            </a:r>
            <a:r>
              <a:rPr lang="en-US" u="sng" dirty="0" smtClean="0">
                <a:solidFill>
                  <a:schemeClr val="accent1"/>
                </a:solidFill>
              </a:rPr>
              <a:t>epidemic levels</a:t>
            </a:r>
            <a:r>
              <a:rPr lang="en-US" dirty="0" smtClean="0"/>
              <a:t> today.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83880" cy="5102352"/>
          </a:xfrm>
        </p:spPr>
        <p:txBody>
          <a:bodyPr anchor="ctr" anchorCtr="0">
            <a:norm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“The damage cause by a father’s absence may be severe and may last a lifetime.  It is a shadow.</a:t>
            </a:r>
          </a:p>
          <a:p>
            <a:pPr marL="514350" indent="-514350" algn="ctr">
              <a:buNone/>
            </a:pPr>
            <a:r>
              <a:rPr lang="en-US" dirty="0" smtClean="0"/>
              <a:t>The longing of sons for their fathers is almost physical, something passionate, profound…It is often mysterious to sons what it is they want from their fathers.  But I have seen it in other men and see it in my sons – their longing for me.”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Lance Morrow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83880" cy="5102352"/>
          </a:xfrm>
        </p:spPr>
        <p:txBody>
          <a:bodyPr anchor="ctr" anchorCtr="0">
            <a:norm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“And he will restore the hearts </a:t>
            </a:r>
          </a:p>
          <a:p>
            <a:pPr marL="514350" indent="-514350" algn="ctr">
              <a:buNone/>
            </a:pPr>
            <a:r>
              <a:rPr lang="en-US" dirty="0" smtClean="0"/>
              <a:t>of the fathers to their children and the</a:t>
            </a:r>
          </a:p>
          <a:p>
            <a:pPr marL="514350" indent="-514350" algn="ctr">
              <a:buNone/>
            </a:pPr>
            <a:r>
              <a:rPr lang="en-US" dirty="0" smtClean="0"/>
              <a:t>hearts of the children to </a:t>
            </a:r>
          </a:p>
          <a:p>
            <a:pPr marL="514350" indent="-514350" algn="ctr">
              <a:buNone/>
            </a:pPr>
            <a:r>
              <a:rPr lang="en-US" dirty="0" smtClean="0"/>
              <a:t>their fathers lest I (God) come and </a:t>
            </a:r>
          </a:p>
          <a:p>
            <a:pPr marL="514350" indent="-514350" algn="ctr">
              <a:buNone/>
            </a:pPr>
            <a:r>
              <a:rPr lang="en-US" dirty="0" smtClean="0"/>
              <a:t>smite the land with a curse.”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Malachi 4:6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Proactive Remedies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If you’re a Dad… Make sure your son(s) has “</a:t>
            </a:r>
            <a:r>
              <a:rPr lang="en-US" u="sng" dirty="0" smtClean="0">
                <a:solidFill>
                  <a:schemeClr val="accent1"/>
                </a:solidFill>
              </a:rPr>
              <a:t>the essentials</a:t>
            </a:r>
            <a:r>
              <a:rPr lang="en-US" dirty="0" smtClean="0"/>
              <a:t>”.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438401"/>
          <a:ext cx="76200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7783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MAKE SURE HE HEARS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MAKE SURE HE HAS</a:t>
                      </a:r>
                      <a:endParaRPr lang="en-US" dirty="0"/>
                    </a:p>
                  </a:txBody>
                  <a:tcPr anchor="ctr"/>
                </a:tc>
              </a:tr>
              <a:tr h="8581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“I LOVE YOU”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 dirty="0" smtClean="0"/>
                        <a:t>   </a:t>
                      </a:r>
                      <a:r>
                        <a:rPr lang="en-US" sz="1600" i="1" baseline="0" dirty="0" smtClean="0"/>
                        <a:t>(affirmation)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i="1" dirty="0" smtClean="0"/>
                    </a:p>
                  </a:txBody>
                  <a:tcPr/>
                </a:tc>
              </a:tr>
              <a:tr h="8581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i="1" dirty="0" smtClean="0"/>
                    </a:p>
                  </a:txBody>
                  <a:tcPr/>
                </a:tc>
              </a:tr>
              <a:tr h="8581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i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Proactive Remedies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If you’re a Dad… Make sure your son(s) has “</a:t>
            </a:r>
            <a:r>
              <a:rPr lang="en-US" u="sng" dirty="0" smtClean="0">
                <a:solidFill>
                  <a:schemeClr val="accent1"/>
                </a:solidFill>
              </a:rPr>
              <a:t>the essentials</a:t>
            </a:r>
            <a:r>
              <a:rPr lang="en-US" dirty="0" smtClean="0"/>
              <a:t>”.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438401"/>
          <a:ext cx="76200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7783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MAKE SURE HE HEARS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MAKE SURE HE HAS</a:t>
                      </a:r>
                      <a:endParaRPr lang="en-US" dirty="0"/>
                    </a:p>
                  </a:txBody>
                  <a:tcPr anchor="ctr"/>
                </a:tc>
              </a:tr>
              <a:tr h="8581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“I LOVE YOU”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 dirty="0" smtClean="0"/>
                        <a:t>   </a:t>
                      </a:r>
                      <a:r>
                        <a:rPr lang="en-US" sz="1600" i="1" baseline="0" dirty="0" smtClean="0"/>
                        <a:t>(affirmation)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i="1" dirty="0" smtClean="0"/>
                    </a:p>
                  </a:txBody>
                  <a:tcPr/>
                </a:tc>
              </a:tr>
              <a:tr h="8581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“I’M PROUD OF YOU”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   </a:t>
                      </a:r>
                      <a:r>
                        <a:rPr lang="en-US" sz="1600" i="1" baseline="0" dirty="0" smtClean="0"/>
                        <a:t>(admiration)</a:t>
                      </a:r>
                      <a:endParaRPr lang="en-US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i="1" dirty="0" smtClean="0"/>
                    </a:p>
                  </a:txBody>
                  <a:tcPr/>
                </a:tc>
              </a:tr>
              <a:tr h="8581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i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E8542"/>
      </a:accent1>
      <a:accent2>
        <a:srgbClr val="4E8542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942</Words>
  <Application>Microsoft Office PowerPoint</Application>
  <PresentationFormat>On-screen Show (4:3)</PresentationFormat>
  <Paragraphs>127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Aspect</vt:lpstr>
      <vt:lpstr>Welcome to</vt:lpstr>
      <vt:lpstr>Session Six</vt:lpstr>
      <vt:lpstr>Summary</vt:lpstr>
      <vt:lpstr>Summary</vt:lpstr>
      <vt:lpstr>Summary</vt:lpstr>
      <vt:lpstr>Slide 6</vt:lpstr>
      <vt:lpstr>Slide 7</vt:lpstr>
      <vt:lpstr>8 Proactive Remedies</vt:lpstr>
      <vt:lpstr>8 Proactive Remedies</vt:lpstr>
      <vt:lpstr>8 Proactive Remedies</vt:lpstr>
      <vt:lpstr>8 Proactive Remedies</vt:lpstr>
      <vt:lpstr>8 Proactive Remedies</vt:lpstr>
      <vt:lpstr>8 Proactive Remedies</vt:lpstr>
      <vt:lpstr>8 Proactive Remedies</vt:lpstr>
      <vt:lpstr>8 Proactive Remedies</vt:lpstr>
      <vt:lpstr>Slide 16</vt:lpstr>
      <vt:lpstr>8 Proactive Remedies</vt:lpstr>
      <vt:lpstr>Slide 18</vt:lpstr>
      <vt:lpstr>8 Proactive Remedies</vt:lpstr>
      <vt:lpstr>8 Proactive Remedies</vt:lpstr>
      <vt:lpstr>8 Proactive Remedies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lwoodward</dc:creator>
  <cp:lastModifiedBy>lwoodward</cp:lastModifiedBy>
  <cp:revision>29</cp:revision>
  <dcterms:created xsi:type="dcterms:W3CDTF">2011-10-10T16:22:03Z</dcterms:created>
  <dcterms:modified xsi:type="dcterms:W3CDTF">2011-10-24T16:42:21Z</dcterms:modified>
</cp:coreProperties>
</file>