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324" r:id="rId4"/>
    <p:sldId id="351" r:id="rId5"/>
    <p:sldId id="352" r:id="rId6"/>
    <p:sldId id="329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>
        <p:scale>
          <a:sx n="90" d="100"/>
          <a:sy n="90" d="100"/>
        </p:scale>
        <p:origin x="-7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FA00A3-7C7D-4359-BDBB-58ED31FBD0D7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27E856-0AA4-4B9C-9FCA-496D89ACC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 Narrow" pitchFamily="34" charset="0"/>
              </a:rPr>
              <a:t>Welcome to</a:t>
            </a:r>
            <a:endParaRPr lang="en-US" sz="8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 descr="NewMFLogo_card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914778" cy="379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“There is neither a Jew nor Greek, there is </a:t>
            </a:r>
          </a:p>
          <a:p>
            <a:pPr marL="514350" indent="-514350" algn="ctr">
              <a:buNone/>
            </a:pPr>
            <a:r>
              <a:rPr lang="en-US" dirty="0" smtClean="0"/>
              <a:t>neither slave nor free man, there is </a:t>
            </a:r>
          </a:p>
          <a:p>
            <a:pPr marL="514350" indent="-514350" algn="ctr">
              <a:buNone/>
            </a:pPr>
            <a:r>
              <a:rPr lang="en-US" dirty="0" smtClean="0"/>
              <a:t>neither male nor female; for you are </a:t>
            </a:r>
          </a:p>
          <a:p>
            <a:pPr marL="514350" indent="-514350" algn="ctr">
              <a:buNone/>
            </a:pPr>
            <a:r>
              <a:rPr lang="en-US" dirty="0" smtClean="0"/>
              <a:t>all one in Christ Jesus.”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Galatians 3:28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The 50-50 </a:t>
            </a:r>
            <a:r>
              <a:rPr lang="en-US" u="sng" dirty="0" smtClean="0">
                <a:solidFill>
                  <a:schemeClr val="accent2"/>
                </a:solidFill>
              </a:rPr>
              <a:t>Identical</a:t>
            </a:r>
            <a:r>
              <a:rPr lang="en-US" dirty="0" smtClean="0"/>
              <a:t> Marriage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2"/>
            </a:pPr>
            <a:endParaRPr lang="en-US" dirty="0" smtClean="0"/>
          </a:p>
          <a:p>
            <a:pPr marL="514350" indent="-514350">
              <a:buFont typeface="+mj-lt"/>
              <a:buAutoNum type="alphaUcPeriod" startAt="2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0800" y="280029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17189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Husband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417189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Wife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95800" y="3200400"/>
            <a:ext cx="0" cy="43809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86000" y="3657600"/>
            <a:ext cx="0" cy="438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3657600"/>
            <a:ext cx="426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53200" y="3657600"/>
            <a:ext cx="0" cy="438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The 50-50 </a:t>
            </a:r>
            <a:r>
              <a:rPr lang="en-US" u="sng" dirty="0" smtClean="0">
                <a:solidFill>
                  <a:schemeClr val="accent2"/>
                </a:solidFill>
              </a:rPr>
              <a:t>Identical</a:t>
            </a:r>
            <a:r>
              <a:rPr lang="en-US" dirty="0" smtClean="0"/>
              <a:t> Marriage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Husband’s Position:  </a:t>
            </a:r>
            <a:r>
              <a:rPr lang="en-US" sz="2800" u="sng" dirty="0" smtClean="0">
                <a:solidFill>
                  <a:schemeClr val="accent2"/>
                </a:solidFill>
              </a:rPr>
              <a:t>Partner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Leadership Style:  </a:t>
            </a:r>
            <a:r>
              <a:rPr lang="en-US" sz="2800" u="sng" dirty="0" smtClean="0">
                <a:solidFill>
                  <a:schemeClr val="accent2"/>
                </a:solidFill>
              </a:rPr>
              <a:t>Leaderless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Goal in Mind:  </a:t>
            </a:r>
            <a:r>
              <a:rPr lang="en-US" sz="2800" u="sng" dirty="0" smtClean="0">
                <a:solidFill>
                  <a:schemeClr val="accent2"/>
                </a:solidFill>
              </a:rPr>
              <a:t>Equality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Effects on Marriage:  </a:t>
            </a:r>
            <a:r>
              <a:rPr lang="en-US" sz="2800" u="sng" dirty="0" smtClean="0">
                <a:solidFill>
                  <a:schemeClr val="accent2"/>
                </a:solidFill>
              </a:rPr>
              <a:t>Difficult balance and hard falls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2"/>
            </a:pPr>
            <a:endParaRPr lang="en-US" dirty="0" smtClean="0"/>
          </a:p>
          <a:p>
            <a:pPr marL="514350" indent="-514350">
              <a:buFont typeface="+mj-lt"/>
              <a:buAutoNum type="alphaUcPeriod" startAt="2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The Side-by-Side </a:t>
            </a:r>
            <a:r>
              <a:rPr lang="en-US" u="sng" dirty="0" smtClean="0">
                <a:solidFill>
                  <a:schemeClr val="accent2"/>
                </a:solidFill>
              </a:rPr>
              <a:t>Biblical</a:t>
            </a:r>
            <a:r>
              <a:rPr lang="en-US" dirty="0" smtClean="0"/>
              <a:t> Marriage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“For the husband is the head of the wife, as </a:t>
            </a:r>
          </a:p>
          <a:p>
            <a:pPr marL="514350" indent="-514350" algn="ctr">
              <a:buNone/>
            </a:pPr>
            <a:r>
              <a:rPr lang="en-US" dirty="0" smtClean="0"/>
              <a:t>Christ also is the head of the church, He </a:t>
            </a:r>
          </a:p>
          <a:p>
            <a:pPr marL="514350" indent="-514350" algn="ctr">
              <a:buNone/>
            </a:pPr>
            <a:r>
              <a:rPr lang="en-US" dirty="0" smtClean="0"/>
              <a:t>Himself being the Savior of th</a:t>
            </a:r>
            <a:r>
              <a:rPr lang="en-US" dirty="0" smtClean="0"/>
              <a:t>e body.  </a:t>
            </a:r>
          </a:p>
          <a:p>
            <a:pPr marL="514350" indent="-514350" algn="ctr">
              <a:buNone/>
            </a:pPr>
            <a:r>
              <a:rPr lang="en-US" dirty="0" smtClean="0"/>
              <a:t>Husbands, love your wives just as Christ </a:t>
            </a:r>
          </a:p>
          <a:p>
            <a:pPr marL="514350" indent="-514350" algn="ctr">
              <a:buNone/>
            </a:pPr>
            <a:r>
              <a:rPr lang="en-US" dirty="0" smtClean="0"/>
              <a:t>also loved the church and gave Himself up </a:t>
            </a:r>
          </a:p>
          <a:p>
            <a:pPr marL="514350" indent="-514350" algn="ctr">
              <a:buNone/>
            </a:pPr>
            <a:r>
              <a:rPr lang="en-US" dirty="0" smtClean="0"/>
              <a:t>for her.  For this cause, a man shall </a:t>
            </a:r>
          </a:p>
          <a:p>
            <a:pPr marL="514350" indent="-514350" algn="ctr">
              <a:buNone/>
            </a:pPr>
            <a:r>
              <a:rPr lang="en-US" dirty="0" smtClean="0"/>
              <a:t>Leave his father and mother, and </a:t>
            </a:r>
          </a:p>
          <a:p>
            <a:pPr marL="514350" indent="-514350" algn="ctr">
              <a:buNone/>
            </a:pPr>
            <a:r>
              <a:rPr lang="en-US" dirty="0" smtClean="0"/>
              <a:t>shall cleave to his wife and the two </a:t>
            </a:r>
          </a:p>
          <a:p>
            <a:pPr marL="514350" indent="-514350" algn="ctr">
              <a:buNone/>
            </a:pPr>
            <a:r>
              <a:rPr lang="en-US" dirty="0" smtClean="0"/>
              <a:t>shall become one flesh.”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Ephesians 5:23, 25, 31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The Side-by-Side </a:t>
            </a:r>
            <a:r>
              <a:rPr lang="en-US" u="sng" dirty="0" smtClean="0">
                <a:solidFill>
                  <a:schemeClr val="accent2"/>
                </a:solidFill>
              </a:rPr>
              <a:t>Biblical</a:t>
            </a:r>
            <a:r>
              <a:rPr lang="en-US" dirty="0" smtClean="0"/>
              <a:t> Marriage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3"/>
            </a:pP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0800" y="280029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Husband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419100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Wife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438400" y="3200400"/>
            <a:ext cx="2019300" cy="97149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19600" y="4419600"/>
            <a:ext cx="381000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5800" y="3200400"/>
            <a:ext cx="20193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The Side-by-Side </a:t>
            </a:r>
            <a:r>
              <a:rPr lang="en-US" u="sng" dirty="0" smtClean="0">
                <a:solidFill>
                  <a:schemeClr val="accent2"/>
                </a:solidFill>
              </a:rPr>
              <a:t>Biblical</a:t>
            </a:r>
            <a:r>
              <a:rPr lang="en-US" dirty="0" smtClean="0"/>
              <a:t> Marriage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Husband’s Position:  </a:t>
            </a:r>
            <a:r>
              <a:rPr lang="en-US" sz="2800" u="sng" dirty="0" smtClean="0">
                <a:solidFill>
                  <a:schemeClr val="accent2"/>
                </a:solidFill>
              </a:rPr>
              <a:t>Head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Leadership Style:  </a:t>
            </a:r>
            <a:r>
              <a:rPr lang="en-US" sz="2800" u="sng" dirty="0" smtClean="0">
                <a:solidFill>
                  <a:schemeClr val="accent2"/>
                </a:solidFill>
              </a:rPr>
              <a:t>Responsible and Sacrificial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Goal in Mind:  </a:t>
            </a:r>
            <a:r>
              <a:rPr lang="en-US" sz="2800" u="sng" dirty="0" smtClean="0">
                <a:solidFill>
                  <a:schemeClr val="accent2"/>
                </a:solidFill>
              </a:rPr>
              <a:t>“Oneness”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Effects on Marriage:  </a:t>
            </a:r>
            <a:r>
              <a:rPr lang="en-US" sz="2800" u="sng" dirty="0" smtClean="0">
                <a:solidFill>
                  <a:schemeClr val="accent2"/>
                </a:solidFill>
              </a:rPr>
              <a:t>Health, happiness, and harmony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2"/>
            </a:pPr>
            <a:endParaRPr lang="en-US" dirty="0" smtClean="0"/>
          </a:p>
          <a:p>
            <a:pPr marL="514350" indent="-514350">
              <a:buFont typeface="+mj-lt"/>
              <a:buAutoNum type="alphaUcPeriod" startAt="2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Closer Look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Bible Speaks to Core Issues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Definition of “CORE” = A </a:t>
            </a:r>
            <a:r>
              <a:rPr lang="en-US" sz="2800" u="sng" dirty="0" smtClean="0">
                <a:solidFill>
                  <a:schemeClr val="accent2"/>
                </a:solidFill>
              </a:rPr>
              <a:t>small</a:t>
            </a:r>
            <a:r>
              <a:rPr lang="en-US" sz="2800" dirty="0" smtClean="0"/>
              <a:t> but </a:t>
            </a:r>
            <a:r>
              <a:rPr lang="en-US" sz="2800" u="sng" dirty="0" smtClean="0">
                <a:solidFill>
                  <a:schemeClr val="accent2"/>
                </a:solidFill>
              </a:rPr>
              <a:t>essential ingredient</a:t>
            </a:r>
            <a:r>
              <a:rPr lang="en-US" sz="2800" dirty="0" smtClean="0"/>
              <a:t> of every marriage that mush not be compromised, neglected, or ignored, if a marriage is to </a:t>
            </a:r>
            <a:r>
              <a:rPr lang="en-US" sz="2800" u="sng" dirty="0" smtClean="0">
                <a:solidFill>
                  <a:schemeClr val="accent2"/>
                </a:solidFill>
              </a:rPr>
              <a:t>succeed</a:t>
            </a:r>
            <a:r>
              <a:rPr lang="en-US" sz="2800" dirty="0" smtClean="0"/>
              <a:t> overall.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Closer Look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Three Core Issues in Every Marriage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Core </a:t>
            </a:r>
            <a:r>
              <a:rPr lang="en-US" sz="2800" u="sng" dirty="0" smtClean="0">
                <a:solidFill>
                  <a:schemeClr val="accent2"/>
                </a:solidFill>
              </a:rPr>
              <a:t>Roles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Core </a:t>
            </a:r>
            <a:r>
              <a:rPr lang="en-US" sz="2800" u="sng" dirty="0" smtClean="0">
                <a:solidFill>
                  <a:schemeClr val="accent2"/>
                </a:solidFill>
              </a:rPr>
              <a:t>Responsibilities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Core </a:t>
            </a:r>
            <a:r>
              <a:rPr lang="en-US" sz="2800" u="sng" dirty="0" smtClean="0">
                <a:solidFill>
                  <a:schemeClr val="accent2"/>
                </a:solidFill>
              </a:rPr>
              <a:t>Concerns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2"/>
            </a:pPr>
            <a:endParaRPr lang="en-US" dirty="0" smtClean="0"/>
          </a:p>
          <a:p>
            <a:pPr marL="514350" indent="-514350">
              <a:buFont typeface="+mj-lt"/>
              <a:buAutoNum type="alphaUcPeriod" startAt="2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Closer Look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A Brief Look at Core Roles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The husband as </a:t>
            </a:r>
            <a:r>
              <a:rPr lang="en-US" sz="2800" u="sng" dirty="0" smtClean="0">
                <a:solidFill>
                  <a:schemeClr val="accent2"/>
                </a:solidFill>
              </a:rPr>
              <a:t>Head</a:t>
            </a:r>
          </a:p>
          <a:p>
            <a:pPr marL="1739646" lvl="5" indent="-514350">
              <a:buClr>
                <a:schemeClr val="accent2"/>
              </a:buCl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</a:t>
            </a:r>
            <a:r>
              <a:rPr lang="en-US" sz="2800" dirty="0" smtClean="0"/>
              <a:t>Head = </a:t>
            </a:r>
            <a:r>
              <a:rPr lang="en-US" sz="2800" u="sng" dirty="0" smtClean="0">
                <a:solidFill>
                  <a:schemeClr val="accent2"/>
                </a:solidFill>
              </a:rPr>
              <a:t>Servant-Leader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165017">
            <a:off x="428321" y="961721"/>
            <a:ext cx="4668733" cy="46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1175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1"/>
                </a:solidFill>
                <a:latin typeface="Arial Narrow" pitchFamily="34" charset="0"/>
              </a:rPr>
              <a:t>Session Nineteen</a:t>
            </a:r>
            <a:endParaRPr lang="en-US" sz="50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He said to them ‘The kings of the </a:t>
            </a:r>
          </a:p>
          <a:p>
            <a:pPr marL="514350" indent="-514350" algn="ctr">
              <a:buNone/>
            </a:pPr>
            <a:r>
              <a:rPr lang="en-US" dirty="0" smtClean="0"/>
              <a:t>Gentiles lord it over them; and those who </a:t>
            </a:r>
          </a:p>
          <a:p>
            <a:pPr marL="514350" indent="-514350" algn="ctr">
              <a:buNone/>
            </a:pPr>
            <a:r>
              <a:rPr lang="en-US" dirty="0" smtClean="0"/>
              <a:t>have authority over them are called </a:t>
            </a:r>
          </a:p>
          <a:p>
            <a:pPr marL="514350" indent="-514350" algn="ctr">
              <a:buNone/>
            </a:pPr>
            <a:r>
              <a:rPr lang="en-US" dirty="0" smtClean="0"/>
              <a:t>“Benefactors”.  But not so with you, but let </a:t>
            </a:r>
          </a:p>
          <a:p>
            <a:pPr marL="514350" indent="-514350" algn="ctr">
              <a:buNone/>
            </a:pPr>
            <a:r>
              <a:rPr lang="en-US" dirty="0" smtClean="0"/>
              <a:t>him who is the greatest amount you </a:t>
            </a:r>
          </a:p>
          <a:p>
            <a:pPr marL="514350" indent="-514350" algn="ctr">
              <a:buNone/>
            </a:pPr>
            <a:r>
              <a:rPr lang="en-US" dirty="0" smtClean="0"/>
              <a:t>become as the youngest, and the leader as </a:t>
            </a:r>
          </a:p>
          <a:p>
            <a:pPr marL="514350" indent="-514350" algn="ctr">
              <a:buNone/>
            </a:pPr>
            <a:r>
              <a:rPr lang="en-US" dirty="0" smtClean="0"/>
              <a:t>the servant.  For who is greater, the one </a:t>
            </a:r>
          </a:p>
          <a:p>
            <a:pPr marL="514350" indent="-514350" algn="ctr">
              <a:buNone/>
            </a:pPr>
            <a:r>
              <a:rPr lang="en-US" dirty="0" smtClean="0"/>
              <a:t>who reclines at the table, or the one who </a:t>
            </a:r>
          </a:p>
          <a:p>
            <a:pPr marL="514350" indent="-514350" algn="ctr">
              <a:buNone/>
            </a:pPr>
            <a:r>
              <a:rPr lang="en-US" dirty="0" smtClean="0"/>
              <a:t>serves?  Is it not the one who reclines at </a:t>
            </a:r>
          </a:p>
          <a:p>
            <a:pPr marL="514350" indent="-514350" algn="ctr">
              <a:buNone/>
            </a:pPr>
            <a:r>
              <a:rPr lang="en-US" dirty="0" smtClean="0"/>
              <a:t>the table?  But I am among you as </a:t>
            </a:r>
          </a:p>
          <a:p>
            <a:pPr marL="514350" indent="-514350" algn="ctr">
              <a:buNone/>
            </a:pPr>
            <a:r>
              <a:rPr lang="en-US" dirty="0" smtClean="0"/>
              <a:t>the one who serves.’</a:t>
            </a:r>
            <a:r>
              <a:rPr lang="en-US" dirty="0" smtClean="0"/>
              <a:t>”</a:t>
            </a:r>
            <a:endParaRPr lang="en-US" dirty="0" smtClean="0"/>
          </a:p>
          <a:p>
            <a:pPr marL="514350" indent="-514350" algn="ctr">
              <a:buNone/>
            </a:pPr>
            <a:endParaRPr lang="en-US" sz="1000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Luke 22:25-27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Closer Look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3"/>
            </a:pPr>
            <a:r>
              <a:rPr lang="en-US" dirty="0" smtClean="0"/>
              <a:t>A Brief Look at Core Roles</a:t>
            </a: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The husband as </a:t>
            </a:r>
            <a:r>
              <a:rPr lang="en-US" sz="2800" u="sng" dirty="0" smtClean="0">
                <a:solidFill>
                  <a:schemeClr val="accent2"/>
                </a:solidFill>
              </a:rPr>
              <a:t>Head</a:t>
            </a:r>
          </a:p>
          <a:p>
            <a:pPr marL="1739646" lvl="5" indent="-514350">
              <a:buClr>
                <a:schemeClr val="accent2"/>
              </a:buCl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</a:t>
            </a:r>
            <a:r>
              <a:rPr lang="en-US" sz="2800" dirty="0" smtClean="0"/>
              <a:t>Head = </a:t>
            </a:r>
            <a:r>
              <a:rPr lang="en-US" sz="2800" u="sng" dirty="0" smtClean="0">
                <a:solidFill>
                  <a:schemeClr val="accent2"/>
                </a:solidFill>
              </a:rPr>
              <a:t>Servant-Leader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1035558" lvl="2" indent="-514350"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 smtClean="0"/>
              <a:t>wife as </a:t>
            </a:r>
            <a:r>
              <a:rPr lang="en-US" sz="2800" u="sng" dirty="0" smtClean="0">
                <a:solidFill>
                  <a:schemeClr val="accent2"/>
                </a:solidFill>
              </a:rPr>
              <a:t>Helper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1739646" lvl="5" indent="-514350">
              <a:buClr>
                <a:schemeClr val="accent2"/>
              </a:buCl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</a:t>
            </a:r>
            <a:r>
              <a:rPr lang="en-US" sz="2800" dirty="0" smtClean="0"/>
              <a:t>Helper </a:t>
            </a:r>
            <a:r>
              <a:rPr lang="en-US" sz="2800" dirty="0" smtClean="0"/>
              <a:t>= </a:t>
            </a:r>
            <a:r>
              <a:rPr lang="en-US" sz="2800" u="sng" dirty="0" smtClean="0">
                <a:solidFill>
                  <a:schemeClr val="accent2"/>
                </a:solidFill>
              </a:rPr>
              <a:t>Servant-Lover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“Encourage the young women to love </a:t>
            </a:r>
          </a:p>
          <a:p>
            <a:pPr marL="514350" indent="-514350" algn="ctr">
              <a:buNone/>
            </a:pPr>
            <a:r>
              <a:rPr lang="en-US" dirty="0" smtClean="0"/>
              <a:t>their husbands, to love their children, </a:t>
            </a:r>
          </a:p>
          <a:p>
            <a:pPr marL="514350" indent="-514350" algn="ctr">
              <a:buNone/>
            </a:pPr>
            <a:r>
              <a:rPr lang="en-US" dirty="0" smtClean="0"/>
              <a:t>to be sensible, pure, workers at home, </a:t>
            </a:r>
          </a:p>
          <a:p>
            <a:pPr marL="514350" indent="-514350" algn="ctr">
              <a:buNone/>
            </a:pPr>
            <a:r>
              <a:rPr lang="en-US" dirty="0" smtClean="0"/>
              <a:t>kind, being subject to their own </a:t>
            </a:r>
          </a:p>
          <a:p>
            <a:pPr marL="514350" indent="-514350" algn="ctr">
              <a:buNone/>
            </a:pPr>
            <a:r>
              <a:rPr lang="en-US" dirty="0" smtClean="0"/>
              <a:t>husbands, that the word of God may </a:t>
            </a:r>
          </a:p>
          <a:p>
            <a:pPr marL="514350" indent="-514350" algn="ctr">
              <a:buNone/>
            </a:pPr>
            <a:r>
              <a:rPr lang="en-US" dirty="0" smtClean="0"/>
              <a:t>not be dishonored.</a:t>
            </a:r>
            <a:endParaRPr lang="en-US" dirty="0" smtClean="0"/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Titus 2:4-5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Verse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dirty="0" smtClean="0"/>
              <a:t>“You husbands likewise, live with your </a:t>
            </a:r>
          </a:p>
          <a:p>
            <a:pPr marL="514350" indent="-514350" algn="ctr">
              <a:buNone/>
            </a:pPr>
            <a:r>
              <a:rPr lang="en-US" dirty="0" smtClean="0"/>
              <a:t>w</a:t>
            </a:r>
            <a:r>
              <a:rPr lang="en-US" dirty="0" smtClean="0"/>
              <a:t>ives </a:t>
            </a:r>
            <a:r>
              <a:rPr lang="en-US" dirty="0" smtClean="0"/>
              <a:t>in an understanding way, as with a </a:t>
            </a:r>
          </a:p>
          <a:p>
            <a:pPr marL="514350" indent="-514350" algn="ctr">
              <a:buNone/>
            </a:pPr>
            <a:r>
              <a:rPr lang="en-US" dirty="0" smtClean="0"/>
              <a:t>w</a:t>
            </a:r>
            <a:r>
              <a:rPr lang="en-US" dirty="0" smtClean="0"/>
              <a:t>eaker </a:t>
            </a:r>
            <a:r>
              <a:rPr lang="en-US" dirty="0" smtClean="0"/>
              <a:t>vessel, since she is a woman; and </a:t>
            </a:r>
          </a:p>
          <a:p>
            <a:pPr marL="514350" indent="-514350" algn="ctr">
              <a:buNone/>
            </a:pPr>
            <a:r>
              <a:rPr lang="en-US" dirty="0" smtClean="0"/>
              <a:t>grant her honor as a fellow-heir of the </a:t>
            </a:r>
          </a:p>
          <a:p>
            <a:pPr marL="514350" indent="-514350" algn="ctr">
              <a:buNone/>
            </a:pPr>
            <a:r>
              <a:rPr lang="en-US" dirty="0" smtClean="0"/>
              <a:t>grace of life, so that your prayers may </a:t>
            </a:r>
          </a:p>
          <a:p>
            <a:pPr marL="514350" indent="-514350" algn="ctr">
              <a:buNone/>
            </a:pPr>
            <a:r>
              <a:rPr lang="en-US" dirty="0" smtClean="0"/>
              <a:t>not be hindered.”</a:t>
            </a:r>
          </a:p>
          <a:p>
            <a:pPr marL="514350" indent="-514350" algn="ctr">
              <a:buNone/>
            </a:pPr>
            <a:endParaRPr lang="en-US" sz="2800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Peter 3:7</a:t>
            </a:r>
          </a:p>
          <a:p>
            <a:pPr marL="514350" indent="-514350" algn="ctr">
              <a:buNone/>
            </a:pPr>
            <a:endParaRPr lang="en-US" sz="2800" dirty="0" smtClean="0"/>
          </a:p>
          <a:p>
            <a:pPr marL="514350" indent="-514350" algn="ctr">
              <a:buFont typeface="+mj-lt"/>
              <a:buAutoNum type="alphaUcPeriod"/>
            </a:pPr>
            <a:endParaRPr lang="en-US" dirty="0" smtClean="0"/>
          </a:p>
          <a:p>
            <a:pPr marL="514350" indent="-514350" algn="ctr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 algn="ctr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Verse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“…in an understanding way” =      </a:t>
            </a:r>
            <a:r>
              <a:rPr lang="en-US" u="sng" dirty="0" smtClean="0">
                <a:solidFill>
                  <a:schemeClr val="accent2"/>
                </a:solidFill>
              </a:rPr>
              <a:t>Insight &amp; Skill</a:t>
            </a:r>
          </a:p>
          <a:p>
            <a:pPr marL="514350" indent="-514350">
              <a:buFont typeface="+mj-lt"/>
              <a:buAutoNum type="alphaUcPeriod"/>
            </a:pP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“…and grant her honor” =     </a:t>
            </a:r>
            <a:r>
              <a:rPr lang="en-US" sz="2800" u="sng" dirty="0" smtClean="0">
                <a:solidFill>
                  <a:schemeClr val="accent2"/>
                </a:solidFill>
              </a:rPr>
              <a:t>Appreciation &amp; Value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“…fellow heir in life” =                </a:t>
            </a:r>
            <a:r>
              <a:rPr lang="en-US" u="sng" dirty="0" smtClean="0">
                <a:solidFill>
                  <a:schemeClr val="accent2"/>
                </a:solidFill>
              </a:rPr>
              <a:t>Equality &amp; Worth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Top-Down </a:t>
            </a:r>
            <a:r>
              <a:rPr lang="en-US" u="sng" dirty="0" smtClean="0">
                <a:solidFill>
                  <a:schemeClr val="accent2"/>
                </a:solidFill>
              </a:rPr>
              <a:t>Traditional</a:t>
            </a:r>
            <a:r>
              <a:rPr lang="en-US" dirty="0" smtClean="0"/>
              <a:t> Marriage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2819400"/>
          </a:xfrm>
        </p:spPr>
        <p:txBody>
          <a:bodyPr anchor="ctr" anchorCtr="0">
            <a:noAutofit/>
          </a:bodyPr>
          <a:lstStyle/>
          <a:p>
            <a:pPr marL="514350" indent="-514350" algn="ctr">
              <a:buNone/>
            </a:pPr>
            <a:r>
              <a:rPr lang="en-US" dirty="0" smtClean="0"/>
              <a:t>“And he said to them, ‘The kings of the Gentiles lord it over them; and those who have authority over them are called ‘Benefactors.’ But not so with you…’.”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Luke 22:25-26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Top-Down </a:t>
            </a:r>
            <a:r>
              <a:rPr lang="en-US" u="sng" dirty="0" smtClean="0">
                <a:solidFill>
                  <a:schemeClr val="accent2"/>
                </a:solidFill>
              </a:rPr>
              <a:t>Traditional</a:t>
            </a:r>
            <a:r>
              <a:rPr lang="en-US" dirty="0" smtClean="0"/>
              <a:t> </a:t>
            </a:r>
            <a:r>
              <a:rPr lang="en-US" dirty="0" smtClean="0"/>
              <a:t>Marriage</a:t>
            </a: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90800" y="228600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335280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Husband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4495800"/>
            <a:ext cx="37338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Wife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2819400"/>
            <a:ext cx="0" cy="438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5800" y="3886200"/>
            <a:ext cx="0" cy="438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Top-Down </a:t>
            </a:r>
            <a:r>
              <a:rPr lang="en-US" u="sng" dirty="0" smtClean="0">
                <a:solidFill>
                  <a:schemeClr val="accent2"/>
                </a:solidFill>
              </a:rPr>
              <a:t>Traditional</a:t>
            </a:r>
            <a:r>
              <a:rPr lang="en-US" dirty="0" smtClean="0"/>
              <a:t> </a:t>
            </a:r>
            <a:r>
              <a:rPr lang="en-US" dirty="0" smtClean="0"/>
              <a:t>Marriage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Husband’s Position:  </a:t>
            </a:r>
            <a:r>
              <a:rPr lang="en-US" sz="2800" u="sng" dirty="0" smtClean="0">
                <a:solidFill>
                  <a:schemeClr val="accent2"/>
                </a:solidFill>
              </a:rPr>
              <a:t>King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Leadership Style:  </a:t>
            </a:r>
            <a:r>
              <a:rPr lang="en-US" sz="2800" u="sng" dirty="0" smtClean="0">
                <a:solidFill>
                  <a:schemeClr val="accent2"/>
                </a:solidFill>
              </a:rPr>
              <a:t>Lord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Goal in Mind:  </a:t>
            </a:r>
            <a:r>
              <a:rPr lang="en-US" sz="2800" u="sng" dirty="0" smtClean="0">
                <a:solidFill>
                  <a:schemeClr val="accent2"/>
                </a:solidFill>
              </a:rPr>
              <a:t>Personal Benefits</a:t>
            </a:r>
          </a:p>
          <a:p>
            <a:pPr marL="1035558" lvl="2" indent="-514350">
              <a:buClr>
                <a:schemeClr val="accent2"/>
              </a:buClr>
            </a:pPr>
            <a:r>
              <a:rPr lang="en-US" sz="2800" dirty="0" smtClean="0"/>
              <a:t>Effects on Marriage:  </a:t>
            </a:r>
            <a:r>
              <a:rPr lang="en-US" sz="2800" u="sng" dirty="0" smtClean="0">
                <a:solidFill>
                  <a:schemeClr val="accent2"/>
                </a:solidFill>
              </a:rPr>
              <a:t>Usually a winner and a loser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Models of Marriage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800600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n-US" dirty="0" smtClean="0"/>
              <a:t>The 50-50 </a:t>
            </a:r>
            <a:r>
              <a:rPr lang="en-US" u="sng" dirty="0" smtClean="0">
                <a:solidFill>
                  <a:schemeClr val="accent2"/>
                </a:solidFill>
              </a:rPr>
              <a:t>Identical</a:t>
            </a:r>
            <a:r>
              <a:rPr lang="en-US" dirty="0" smtClean="0"/>
              <a:t> Marriage</a:t>
            </a:r>
            <a:endParaRPr lang="en-US" sz="2800" u="sng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lphaUcPeriod" startAt="2"/>
            </a:pPr>
            <a:endParaRPr lang="en-US" dirty="0" smtClean="0"/>
          </a:p>
          <a:p>
            <a:pPr marL="514350" indent="-514350">
              <a:buFont typeface="+mj-lt"/>
              <a:buAutoNum type="alphaUcPeriod" startAt="2"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E8542"/>
      </a:accent1>
      <a:accent2>
        <a:srgbClr val="4E8542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626</Words>
  <Application>Microsoft Office PowerPoint</Application>
  <PresentationFormat>On-screen Show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Welcome to</vt:lpstr>
      <vt:lpstr>Session Nineteen</vt:lpstr>
      <vt:lpstr>Key Verse</vt:lpstr>
      <vt:lpstr>Key Verse</vt:lpstr>
      <vt:lpstr>Three Models of Marriage</vt:lpstr>
      <vt:lpstr>Slide 6</vt:lpstr>
      <vt:lpstr>Three Models of Marriage</vt:lpstr>
      <vt:lpstr>Three Models of Marriage</vt:lpstr>
      <vt:lpstr>Three Models of Marriage</vt:lpstr>
      <vt:lpstr>Slide 10</vt:lpstr>
      <vt:lpstr>Three Models of Marriage</vt:lpstr>
      <vt:lpstr>Three Models of Marriage</vt:lpstr>
      <vt:lpstr>Three Models of Marriage</vt:lpstr>
      <vt:lpstr>Slide 14</vt:lpstr>
      <vt:lpstr>Three Models of Marriage</vt:lpstr>
      <vt:lpstr>Three Models of Marriage</vt:lpstr>
      <vt:lpstr>A Closer Look</vt:lpstr>
      <vt:lpstr>A Closer Look</vt:lpstr>
      <vt:lpstr>A Closer Look</vt:lpstr>
      <vt:lpstr>Slide 20</vt:lpstr>
      <vt:lpstr>A Closer Look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lwoodward</dc:creator>
  <cp:lastModifiedBy>lwoodward</cp:lastModifiedBy>
  <cp:revision>178</cp:revision>
  <dcterms:created xsi:type="dcterms:W3CDTF">2011-10-10T16:22:03Z</dcterms:created>
  <dcterms:modified xsi:type="dcterms:W3CDTF">2011-11-22T20:15:07Z</dcterms:modified>
</cp:coreProperties>
</file>