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354" r:id="rId4"/>
    <p:sldId id="378" r:id="rId5"/>
    <p:sldId id="352" r:id="rId6"/>
    <p:sldId id="380" r:id="rId7"/>
    <p:sldId id="379" r:id="rId8"/>
    <p:sldId id="381" r:id="rId9"/>
    <p:sldId id="329" r:id="rId10"/>
    <p:sldId id="382" r:id="rId11"/>
    <p:sldId id="383" r:id="rId12"/>
    <p:sldId id="384" r:id="rId13"/>
    <p:sldId id="393" r:id="rId14"/>
    <p:sldId id="386" r:id="rId15"/>
    <p:sldId id="387" r:id="rId16"/>
    <p:sldId id="392" r:id="rId17"/>
    <p:sldId id="389" r:id="rId18"/>
    <p:sldId id="390" r:id="rId19"/>
    <p:sldId id="391" r:id="rId20"/>
    <p:sldId id="394" r:id="rId21"/>
    <p:sldId id="395" r:id="rId22"/>
    <p:sldId id="396" r:id="rId23"/>
    <p:sldId id="397" r:id="rId24"/>
    <p:sldId id="398" r:id="rId25"/>
    <p:sldId id="399" r:id="rId26"/>
    <p:sldId id="400" r:id="rId27"/>
    <p:sldId id="401" r:id="rId28"/>
    <p:sldId id="402" r:id="rId29"/>
    <p:sldId id="403" r:id="rId30"/>
    <p:sldId id="404" r:id="rId31"/>
    <p:sldId id="405" r:id="rId32"/>
    <p:sldId id="406" r:id="rId33"/>
    <p:sldId id="407" r:id="rId34"/>
    <p:sldId id="408" r:id="rId35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2" autoAdjust="0"/>
    <p:restoredTop sz="94660"/>
  </p:normalViewPr>
  <p:slideViewPr>
    <p:cSldViewPr>
      <p:cViewPr>
        <p:scale>
          <a:sx n="60" d="100"/>
          <a:sy n="60" d="100"/>
        </p:scale>
        <p:origin x="-96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12/02/2011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12/02/2011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12/02/2011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12/02/2011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12/02/2011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12/02/2011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12/02/2011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12/02/2011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12/02/2011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12/02/2011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12/02/2011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FFA00A3-7C7D-4359-BDBB-58ED31FBD0D7}" type="datetimeFigureOut">
              <a:rPr lang="en-US" smtClean="0"/>
              <a:pPr/>
              <a:t>12/02/2011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  <a:latin typeface="Arial Narrow" pitchFamily="34" charset="0"/>
              </a:rPr>
              <a:t>Welcome to</a:t>
            </a:r>
            <a:endParaRPr lang="en-US" sz="8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4" name="Picture 3" descr="NewMFLogo_cardbo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209800"/>
            <a:ext cx="5914778" cy="3792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Core Issues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Core Roles… That </a:t>
            </a:r>
            <a:r>
              <a:rPr lang="en-US" u="sng" dirty="0" smtClean="0">
                <a:solidFill>
                  <a:schemeClr val="accent2"/>
                </a:solidFill>
              </a:rPr>
              <a:t>God gives</a:t>
            </a:r>
            <a:r>
              <a:rPr lang="en-US" dirty="0" smtClean="0"/>
              <a:t> a husband and wife in marriage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  <p:sp>
        <p:nvSpPr>
          <p:cNvPr id="5" name="Oval 4"/>
          <p:cNvSpPr/>
          <p:nvPr/>
        </p:nvSpPr>
        <p:spPr>
          <a:xfrm>
            <a:off x="990600" y="2895600"/>
            <a:ext cx="2133600" cy="21336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019800" y="2895600"/>
            <a:ext cx="2133600" cy="2133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19200" y="3279338"/>
            <a:ext cx="1752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Wife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200" b="1" dirty="0" smtClean="0"/>
              <a:t>HELPER</a:t>
            </a:r>
            <a:endParaRPr lang="en-US" sz="2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96000" y="3352800"/>
            <a:ext cx="2057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Husband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200" b="1" dirty="0" smtClean="0"/>
              <a:t>HEAD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“For the husband is the head of the wife </a:t>
            </a:r>
          </a:p>
          <a:p>
            <a:pPr marL="514350" indent="-514350" algn="ctr">
              <a:buNone/>
            </a:pPr>
            <a:r>
              <a:rPr lang="en-US" dirty="0" smtClean="0"/>
              <a:t>as Christ also is the head of the church.”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Ephesians 5:23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Core Issues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Core Roles… That </a:t>
            </a:r>
            <a:r>
              <a:rPr lang="en-US" u="sng" dirty="0" smtClean="0">
                <a:solidFill>
                  <a:schemeClr val="accent2"/>
                </a:solidFill>
              </a:rPr>
              <a:t>God gives</a:t>
            </a:r>
            <a:r>
              <a:rPr lang="en-US" dirty="0" smtClean="0"/>
              <a:t> a husband and wife in marriage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Core Responses… That </a:t>
            </a:r>
            <a:r>
              <a:rPr lang="en-US" u="sng" dirty="0" smtClean="0">
                <a:solidFill>
                  <a:schemeClr val="accent2"/>
                </a:solidFill>
              </a:rPr>
              <a:t>empower</a:t>
            </a:r>
            <a:r>
              <a:rPr lang="en-US" dirty="0" smtClean="0"/>
              <a:t> your mate’s role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Core Responses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  <p:sp>
        <p:nvSpPr>
          <p:cNvPr id="5" name="Oval 4"/>
          <p:cNvSpPr/>
          <p:nvPr/>
        </p:nvSpPr>
        <p:spPr>
          <a:xfrm>
            <a:off x="838200" y="2667000"/>
            <a:ext cx="2133600" cy="21336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324600" y="2667000"/>
            <a:ext cx="2133600" cy="2133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800" y="3050738"/>
            <a:ext cx="1752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Wife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200" b="1" dirty="0" smtClean="0"/>
              <a:t>HELPER</a:t>
            </a:r>
            <a:endParaRPr lang="en-US" sz="2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3124200"/>
            <a:ext cx="2057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Husband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200" b="1" dirty="0" smtClean="0"/>
              <a:t>HEAD</a:t>
            </a:r>
            <a:endParaRPr lang="en-US" sz="2200" b="1" dirty="0"/>
          </a:p>
        </p:txBody>
      </p:sp>
      <p:sp>
        <p:nvSpPr>
          <p:cNvPr id="10" name="Curved Right Arrow 9"/>
          <p:cNvSpPr/>
          <p:nvPr/>
        </p:nvSpPr>
        <p:spPr>
          <a:xfrm rot="5400000">
            <a:off x="3771900" y="-952500"/>
            <a:ext cx="1371600" cy="6324600"/>
          </a:xfrm>
          <a:prstGeom prst="curvedRightArrow">
            <a:avLst>
              <a:gd name="adj1" fmla="val 55368"/>
              <a:gd name="adj2" fmla="val 109090"/>
              <a:gd name="adj3" fmla="val 422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Right Arrow 10"/>
          <p:cNvSpPr/>
          <p:nvPr/>
        </p:nvSpPr>
        <p:spPr>
          <a:xfrm rot="16200000">
            <a:off x="4229100" y="1790700"/>
            <a:ext cx="1371600" cy="6629400"/>
          </a:xfrm>
          <a:prstGeom prst="curvedRightArrow">
            <a:avLst>
              <a:gd name="adj1" fmla="val 55368"/>
              <a:gd name="adj2" fmla="val 109090"/>
              <a:gd name="adj3" fmla="val 422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9400" y="18288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Honor &amp; Praise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“You husbands likewise, live with your </a:t>
            </a:r>
          </a:p>
          <a:p>
            <a:pPr marL="514350" indent="-514350" algn="ctr">
              <a:buNone/>
            </a:pPr>
            <a:r>
              <a:rPr lang="en-US" dirty="0" smtClean="0"/>
              <a:t>wives in an understanding way, as with a </a:t>
            </a:r>
          </a:p>
          <a:p>
            <a:pPr marL="514350" indent="-514350" algn="ctr">
              <a:buNone/>
            </a:pPr>
            <a:r>
              <a:rPr lang="en-US" dirty="0" smtClean="0"/>
              <a:t>weaker vessel, since she is a woman; and </a:t>
            </a:r>
          </a:p>
          <a:p>
            <a:pPr marL="514350" indent="-514350" algn="ctr">
              <a:buNone/>
            </a:pPr>
            <a:r>
              <a:rPr lang="en-US" dirty="0" smtClean="0"/>
              <a:t>grant her honor as a fellow-heir of the </a:t>
            </a:r>
          </a:p>
          <a:p>
            <a:pPr marL="514350" indent="-514350" algn="ctr">
              <a:buNone/>
            </a:pPr>
            <a:r>
              <a:rPr lang="en-US" dirty="0" smtClean="0"/>
              <a:t>grace of life, so that your prayers may </a:t>
            </a:r>
          </a:p>
          <a:p>
            <a:pPr marL="514350" indent="-514350" algn="ctr">
              <a:buNone/>
            </a:pPr>
            <a:r>
              <a:rPr lang="en-US" dirty="0" smtClean="0"/>
              <a:t>not be hindered.”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Peter 3:7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“Her husband </a:t>
            </a:r>
            <a:r>
              <a:rPr lang="en-US" dirty="0" smtClean="0">
                <a:solidFill>
                  <a:schemeClr val="accent2"/>
                </a:solidFill>
              </a:rPr>
              <a:t>praises her</a:t>
            </a:r>
            <a:r>
              <a:rPr lang="en-US" dirty="0" smtClean="0"/>
              <a:t>, saying, ‘Many </a:t>
            </a:r>
          </a:p>
          <a:p>
            <a:pPr marL="514350" indent="-514350" algn="ctr">
              <a:buNone/>
            </a:pPr>
            <a:r>
              <a:rPr lang="en-US" dirty="0" smtClean="0"/>
              <a:t>daughters have done nobly, but you </a:t>
            </a:r>
          </a:p>
          <a:p>
            <a:pPr marL="514350" indent="-514350" algn="ctr">
              <a:buNone/>
            </a:pPr>
            <a:r>
              <a:rPr lang="en-US" dirty="0" smtClean="0"/>
              <a:t>excel them all’.”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Peter 3:7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Core Responses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  <p:sp>
        <p:nvSpPr>
          <p:cNvPr id="5" name="Oval 4"/>
          <p:cNvSpPr/>
          <p:nvPr/>
        </p:nvSpPr>
        <p:spPr>
          <a:xfrm>
            <a:off x="838200" y="2667000"/>
            <a:ext cx="2133600" cy="21336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324600" y="2667000"/>
            <a:ext cx="2133600" cy="2133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800" y="3050738"/>
            <a:ext cx="1752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Wife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200" b="1" dirty="0" smtClean="0"/>
              <a:t>HELPER</a:t>
            </a:r>
            <a:endParaRPr lang="en-US" sz="2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3124200"/>
            <a:ext cx="2057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Husband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200" b="1" dirty="0" smtClean="0"/>
              <a:t>HEAD</a:t>
            </a:r>
            <a:endParaRPr lang="en-US" sz="2200" b="1" dirty="0"/>
          </a:p>
        </p:txBody>
      </p:sp>
      <p:sp>
        <p:nvSpPr>
          <p:cNvPr id="10" name="Curved Right Arrow 9"/>
          <p:cNvSpPr/>
          <p:nvPr/>
        </p:nvSpPr>
        <p:spPr>
          <a:xfrm rot="5400000">
            <a:off x="3771900" y="-952500"/>
            <a:ext cx="1371600" cy="6324600"/>
          </a:xfrm>
          <a:prstGeom prst="curvedRightArrow">
            <a:avLst>
              <a:gd name="adj1" fmla="val 55368"/>
              <a:gd name="adj2" fmla="val 109090"/>
              <a:gd name="adj3" fmla="val 422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Right Arrow 10"/>
          <p:cNvSpPr/>
          <p:nvPr/>
        </p:nvSpPr>
        <p:spPr>
          <a:xfrm rot="16200000">
            <a:off x="4229100" y="1790700"/>
            <a:ext cx="1371600" cy="6629400"/>
          </a:xfrm>
          <a:prstGeom prst="curvedRightArrow">
            <a:avLst>
              <a:gd name="adj1" fmla="val 55368"/>
              <a:gd name="adj2" fmla="val 109090"/>
              <a:gd name="adj3" fmla="val 422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9400" y="18288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Honor &amp; Praise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0" y="49631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Submission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“Wives, be subject to your husbands </a:t>
            </a:r>
          </a:p>
          <a:p>
            <a:pPr marL="514350" indent="-514350" algn="ctr">
              <a:buNone/>
            </a:pPr>
            <a:r>
              <a:rPr lang="en-US" dirty="0" smtClean="0"/>
              <a:t>as is fitting in the Lord.”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Colossians 3:18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Core Issues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Core Roles… That </a:t>
            </a:r>
            <a:r>
              <a:rPr lang="en-US" u="sng" dirty="0" smtClean="0">
                <a:solidFill>
                  <a:schemeClr val="accent2"/>
                </a:solidFill>
              </a:rPr>
              <a:t>God gives</a:t>
            </a:r>
            <a:r>
              <a:rPr lang="en-US" dirty="0" smtClean="0"/>
              <a:t> a husband and wife in marriage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Core Responses… That </a:t>
            </a:r>
            <a:r>
              <a:rPr lang="en-US" u="sng" dirty="0" smtClean="0">
                <a:solidFill>
                  <a:schemeClr val="accent2"/>
                </a:solidFill>
              </a:rPr>
              <a:t>empower</a:t>
            </a:r>
            <a:r>
              <a:rPr lang="en-US" dirty="0" smtClean="0"/>
              <a:t> your mate’s role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Core Concerns… That meet your mate’s deepest </a:t>
            </a:r>
            <a:r>
              <a:rPr lang="en-US" u="sng" dirty="0" smtClean="0">
                <a:solidFill>
                  <a:schemeClr val="accent2"/>
                </a:solidFill>
              </a:rPr>
              <a:t>needs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Core Responses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  <p:sp>
        <p:nvSpPr>
          <p:cNvPr id="5" name="Oval 4"/>
          <p:cNvSpPr/>
          <p:nvPr/>
        </p:nvSpPr>
        <p:spPr>
          <a:xfrm>
            <a:off x="838200" y="2667000"/>
            <a:ext cx="2133600" cy="21336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324600" y="2667000"/>
            <a:ext cx="2133600" cy="2133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800" y="3050738"/>
            <a:ext cx="1752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Wife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200" b="1" dirty="0" smtClean="0"/>
              <a:t>HELPER</a:t>
            </a:r>
            <a:endParaRPr lang="en-US" sz="2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3124200"/>
            <a:ext cx="2057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Husband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200" b="1" dirty="0" smtClean="0"/>
              <a:t>HEAD</a:t>
            </a:r>
            <a:endParaRPr lang="en-US" sz="2200" b="1" dirty="0"/>
          </a:p>
        </p:txBody>
      </p:sp>
      <p:sp>
        <p:nvSpPr>
          <p:cNvPr id="10" name="Curved Right Arrow 9"/>
          <p:cNvSpPr/>
          <p:nvPr/>
        </p:nvSpPr>
        <p:spPr>
          <a:xfrm rot="5400000">
            <a:off x="3771900" y="-952500"/>
            <a:ext cx="1371600" cy="6324600"/>
          </a:xfrm>
          <a:prstGeom prst="curvedRightArrow">
            <a:avLst>
              <a:gd name="adj1" fmla="val 55368"/>
              <a:gd name="adj2" fmla="val 109090"/>
              <a:gd name="adj3" fmla="val 422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Right Arrow 10"/>
          <p:cNvSpPr/>
          <p:nvPr/>
        </p:nvSpPr>
        <p:spPr>
          <a:xfrm rot="16200000">
            <a:off x="4229100" y="1790700"/>
            <a:ext cx="1371600" cy="6629400"/>
          </a:xfrm>
          <a:prstGeom prst="curvedRightArrow">
            <a:avLst>
              <a:gd name="adj1" fmla="val 55368"/>
              <a:gd name="adj2" fmla="val 109090"/>
              <a:gd name="adj3" fmla="val 422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9400" y="18288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Honor &amp; Praise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0" y="49631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Submission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0" y="24384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Companionship</a:t>
            </a:r>
          </a:p>
          <a:p>
            <a:r>
              <a:rPr lang="en-US" dirty="0" smtClean="0"/>
              <a:t>Admiration</a:t>
            </a:r>
          </a:p>
          <a:p>
            <a:r>
              <a:rPr lang="en-US" dirty="0" smtClean="0"/>
              <a:t>Support</a:t>
            </a:r>
          </a:p>
          <a:p>
            <a:r>
              <a:rPr lang="en-US" dirty="0" smtClean="0"/>
              <a:t>Physical Responsiveness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24200" y="37338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Companionship</a:t>
            </a:r>
          </a:p>
          <a:p>
            <a:pPr algn="r"/>
            <a:r>
              <a:rPr lang="en-US" dirty="0" smtClean="0"/>
              <a:t>Security</a:t>
            </a:r>
          </a:p>
          <a:p>
            <a:pPr algn="r"/>
            <a:r>
              <a:rPr lang="en-US" dirty="0" smtClean="0"/>
              <a:t>Significance</a:t>
            </a:r>
          </a:p>
          <a:p>
            <a:pPr algn="r"/>
            <a:r>
              <a:rPr lang="en-US" dirty="0" smtClean="0"/>
              <a:t>Emotional Responsiveness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953000" y="26670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419600" y="2895600"/>
            <a:ext cx="1828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114800" y="32004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019800" y="35052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971800" y="38862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2971800" y="4191000"/>
            <a:ext cx="2362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971800" y="4495800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2971800" y="47244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21165017">
            <a:off x="428321" y="961721"/>
            <a:ext cx="4668733" cy="466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11175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tx1"/>
                </a:solidFill>
                <a:latin typeface="Arial Narrow" pitchFamily="34" charset="0"/>
              </a:rPr>
              <a:t>Session </a:t>
            </a:r>
            <a:r>
              <a:rPr lang="en-US" sz="5000" dirty="0" smtClean="0">
                <a:solidFill>
                  <a:schemeClr val="tx1"/>
                </a:solidFill>
                <a:latin typeface="Arial Narrow" pitchFamily="34" charset="0"/>
              </a:rPr>
              <a:t>Twenty</a:t>
            </a:r>
            <a:endParaRPr lang="en-US" sz="50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24840"/>
            <a:ext cx="8183880" cy="1051560"/>
          </a:xfrm>
        </p:spPr>
        <p:txBody>
          <a:bodyPr>
            <a:normAutofit fontScale="90000"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a Husband Speaks “Woman”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/>
              <a:t>COMPANIONSHIP</a:t>
            </a:r>
          </a:p>
          <a:p>
            <a:pPr marL="514350" indent="-514350" algn="ctr">
              <a:buNone/>
            </a:pP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 algn="ctr">
              <a:buNone/>
            </a:pPr>
            <a:r>
              <a:rPr lang="en-US" u="sng" dirty="0" smtClean="0">
                <a:solidFill>
                  <a:schemeClr val="accent2"/>
                </a:solidFill>
              </a:rPr>
              <a:t>MUST DO</a:t>
            </a:r>
          </a:p>
          <a:p>
            <a:pPr marL="514350" indent="-514350" algn="ctr">
              <a:buNone/>
            </a:pP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 algn="ctr">
              <a:buNone/>
            </a:pPr>
            <a:r>
              <a:rPr lang="en-US" dirty="0" smtClean="0"/>
              <a:t>Regularly “date” your wife.</a:t>
            </a:r>
          </a:p>
          <a:p>
            <a:pPr marL="514350" indent="-514350" algn="ctr">
              <a:buNone/>
            </a:pPr>
            <a:r>
              <a:rPr lang="en-US" sz="2800" dirty="0" smtClean="0"/>
              <a:t>(and talk about your world and hers)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24840"/>
            <a:ext cx="8183880" cy="1051560"/>
          </a:xfrm>
        </p:spPr>
        <p:txBody>
          <a:bodyPr>
            <a:normAutofit fontScale="90000"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a Husband Speaks “Woman”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/>
              <a:t>COMPANIONSHIP</a:t>
            </a:r>
          </a:p>
          <a:p>
            <a:pPr marL="514350" indent="-514350" algn="ctr">
              <a:buNone/>
            </a:pP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 algn="ctr">
              <a:buNone/>
            </a:pPr>
            <a:r>
              <a:rPr lang="en-US" u="sng" dirty="0" smtClean="0">
                <a:solidFill>
                  <a:schemeClr val="accent2"/>
                </a:solidFill>
              </a:rPr>
              <a:t>CAN DO</a:t>
            </a:r>
          </a:p>
          <a:p>
            <a:pPr marL="514350" indent="-514350" algn="ctr">
              <a:buNone/>
            </a:pP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 algn="ctr">
              <a:buNone/>
            </a:pPr>
            <a:r>
              <a:rPr lang="en-US" dirty="0" smtClean="0"/>
              <a:t>Develop a common “play together”.</a:t>
            </a:r>
          </a:p>
          <a:p>
            <a:pPr marL="514350" indent="-514350" algn="ctr">
              <a:buNone/>
            </a:pPr>
            <a:r>
              <a:rPr lang="en-US" sz="2800" dirty="0" smtClean="0"/>
              <a:t>The couple that plays together, </a:t>
            </a:r>
          </a:p>
          <a:p>
            <a:pPr marL="514350" indent="-514350" algn="ctr">
              <a:buNone/>
            </a:pPr>
            <a:r>
              <a:rPr lang="en-US" sz="2800" dirty="0" smtClean="0"/>
              <a:t>stays together.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24840"/>
            <a:ext cx="8183880" cy="1051560"/>
          </a:xfrm>
        </p:spPr>
        <p:txBody>
          <a:bodyPr>
            <a:normAutofit fontScale="90000"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a Husband Speaks “Woman”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/>
              <a:t>COMPANIONSHIP</a:t>
            </a:r>
          </a:p>
          <a:p>
            <a:pPr marL="514350" indent="-514350" algn="ctr">
              <a:buNone/>
            </a:pP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 algn="ctr">
              <a:buNone/>
            </a:pPr>
            <a:r>
              <a:rPr lang="en-US" u="sng" dirty="0" smtClean="0">
                <a:solidFill>
                  <a:schemeClr val="accent2"/>
                </a:solidFill>
              </a:rPr>
              <a:t>COURAGE TO DO</a:t>
            </a:r>
          </a:p>
          <a:p>
            <a:pPr marL="514350" indent="-514350" algn="ctr">
              <a:buNone/>
            </a:pP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 algn="ctr">
              <a:buNone/>
            </a:pPr>
            <a:r>
              <a:rPr lang="en-US" dirty="0" smtClean="0"/>
              <a:t>Plan a special “just for you two” getaway.  </a:t>
            </a:r>
          </a:p>
          <a:p>
            <a:pPr marL="514350" indent="-514350" algn="ctr">
              <a:buNone/>
            </a:pPr>
            <a:r>
              <a:rPr lang="en-US" dirty="0" smtClean="0"/>
              <a:t>It will build great memories, strengthen </a:t>
            </a:r>
          </a:p>
          <a:p>
            <a:pPr marL="514350" indent="-514350" algn="ctr">
              <a:buNone/>
            </a:pPr>
            <a:r>
              <a:rPr lang="en-US" dirty="0" smtClean="0"/>
              <a:t>your relationship, and encourage romance.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24840"/>
            <a:ext cx="8183880" cy="1051560"/>
          </a:xfrm>
        </p:spPr>
        <p:txBody>
          <a:bodyPr>
            <a:normAutofit fontScale="90000"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a Husband Speaks “Woman”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/>
              <a:t>SECURITY</a:t>
            </a:r>
          </a:p>
          <a:p>
            <a:pPr marL="514350" indent="-514350" algn="ctr">
              <a:buNone/>
            </a:pP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 algn="ctr">
              <a:buNone/>
            </a:pPr>
            <a:r>
              <a:rPr lang="en-US" u="sng" dirty="0" smtClean="0">
                <a:solidFill>
                  <a:schemeClr val="accent2"/>
                </a:solidFill>
              </a:rPr>
              <a:t>MUST DO</a:t>
            </a:r>
          </a:p>
          <a:p>
            <a:pPr marL="514350" indent="-514350" algn="ctr">
              <a:buNone/>
            </a:pP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 algn="ctr">
              <a:buNone/>
            </a:pPr>
            <a:r>
              <a:rPr lang="en-US" dirty="0" smtClean="0"/>
              <a:t>From time to time, tell your wif</a:t>
            </a:r>
            <a:r>
              <a:rPr lang="en-US" dirty="0" smtClean="0"/>
              <a:t>e, “I am </a:t>
            </a:r>
          </a:p>
          <a:p>
            <a:pPr marL="514350" indent="-514350" algn="ctr">
              <a:buNone/>
            </a:pPr>
            <a:r>
              <a:rPr lang="en-US" dirty="0" smtClean="0"/>
              <a:t>committed to you for life!”  Your wedding </a:t>
            </a:r>
          </a:p>
          <a:p>
            <a:pPr marL="514350" indent="-514350" algn="ctr">
              <a:buNone/>
            </a:pPr>
            <a:r>
              <a:rPr lang="en-US" dirty="0" smtClean="0"/>
              <a:t>anniversary is a good time to say this </a:t>
            </a:r>
          </a:p>
          <a:p>
            <a:pPr marL="514350" indent="-514350" algn="ctr">
              <a:buNone/>
            </a:pPr>
            <a:r>
              <a:rPr lang="en-US" dirty="0" smtClean="0"/>
              <a:t>or put it in writing.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24840"/>
            <a:ext cx="8183880" cy="1051560"/>
          </a:xfrm>
        </p:spPr>
        <p:txBody>
          <a:bodyPr>
            <a:normAutofit fontScale="90000"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a Husband Speaks “Woman”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 algn="ctr">
              <a:buNone/>
            </a:pPr>
            <a:endParaRPr lang="en-US" sz="2000" dirty="0" smtClean="0"/>
          </a:p>
          <a:p>
            <a:pPr marL="514350" indent="-514350" algn="ctr">
              <a:buNone/>
            </a:pPr>
            <a:r>
              <a:rPr lang="en-US" dirty="0" smtClean="0"/>
              <a:t>SECURITY</a:t>
            </a:r>
          </a:p>
          <a:p>
            <a:pPr marL="514350" indent="-514350" algn="ctr">
              <a:buNone/>
            </a:pPr>
            <a:endParaRPr lang="en-US" sz="2000" u="sng" dirty="0" smtClean="0">
              <a:solidFill>
                <a:schemeClr val="accent2"/>
              </a:solidFill>
            </a:endParaRPr>
          </a:p>
          <a:p>
            <a:pPr marL="514350" indent="-514350" algn="ctr">
              <a:buNone/>
            </a:pPr>
            <a:r>
              <a:rPr lang="en-US" u="sng" dirty="0" smtClean="0">
                <a:solidFill>
                  <a:schemeClr val="accent2"/>
                </a:solidFill>
              </a:rPr>
              <a:t>CAN DO</a:t>
            </a:r>
          </a:p>
          <a:p>
            <a:pPr marL="514350" indent="-514350" algn="ctr">
              <a:buNone/>
            </a:pPr>
            <a:endParaRPr lang="en-US" sz="2000" u="sng" dirty="0" smtClean="0">
              <a:solidFill>
                <a:schemeClr val="accent2"/>
              </a:solidFill>
            </a:endParaRPr>
          </a:p>
          <a:p>
            <a:pPr marL="514350" indent="-514350" algn="ctr">
              <a:buNone/>
            </a:pPr>
            <a:r>
              <a:rPr lang="en-US" dirty="0" smtClean="0"/>
              <a:t>Establish financial disciplines.  Avoid debt </a:t>
            </a:r>
          </a:p>
          <a:p>
            <a:pPr marL="514350" indent="-514350" algn="ctr">
              <a:buNone/>
            </a:pPr>
            <a:r>
              <a:rPr lang="en-US" dirty="0" smtClean="0"/>
              <a:t>as much as possible.  Develop a long-range </a:t>
            </a:r>
          </a:p>
          <a:p>
            <a:pPr marL="514350" indent="-514350" algn="ctr">
              <a:buNone/>
            </a:pPr>
            <a:r>
              <a:rPr lang="en-US" dirty="0" smtClean="0"/>
              <a:t>security plan for your wife that includes: </a:t>
            </a:r>
          </a:p>
          <a:p>
            <a:pPr marL="514350" indent="-514350" algn="ctr">
              <a:buNone/>
            </a:pPr>
            <a:r>
              <a:rPr lang="en-US" dirty="0" smtClean="0"/>
              <a:t>life insurance, a savings plan, a health plan, </a:t>
            </a:r>
          </a:p>
          <a:p>
            <a:pPr marL="514350" indent="-514350" algn="ctr">
              <a:buNone/>
            </a:pPr>
            <a:r>
              <a:rPr lang="en-US" dirty="0" smtClean="0"/>
              <a:t>a well planned will.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24840"/>
            <a:ext cx="8183880" cy="1051560"/>
          </a:xfrm>
        </p:spPr>
        <p:txBody>
          <a:bodyPr>
            <a:normAutofit fontScale="90000"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a Husband Speaks “Woman”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/>
              <a:t>SECURITY</a:t>
            </a:r>
          </a:p>
          <a:p>
            <a:pPr marL="514350" indent="-514350" algn="ctr">
              <a:buNone/>
            </a:pP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 algn="ctr">
              <a:buNone/>
            </a:pPr>
            <a:r>
              <a:rPr lang="en-US" u="sng" dirty="0" smtClean="0">
                <a:solidFill>
                  <a:schemeClr val="accent2"/>
                </a:solidFill>
              </a:rPr>
              <a:t>COURAGE TO DO</a:t>
            </a:r>
          </a:p>
          <a:p>
            <a:pPr marL="514350" indent="-514350" algn="ctr">
              <a:buNone/>
            </a:pP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 algn="ctr">
              <a:buNone/>
            </a:pPr>
            <a:r>
              <a:rPr lang="en-US" dirty="0" smtClean="0"/>
              <a:t>Seek to provide financially so that your </a:t>
            </a:r>
          </a:p>
          <a:p>
            <a:pPr marL="514350" indent="-514350" algn="ctr">
              <a:buNone/>
            </a:pPr>
            <a:r>
              <a:rPr lang="en-US" dirty="0" smtClean="0"/>
              <a:t>wife doesn’t have to work, especially </a:t>
            </a:r>
          </a:p>
          <a:p>
            <a:pPr marL="514350" indent="-514350" algn="ctr">
              <a:buNone/>
            </a:pPr>
            <a:r>
              <a:rPr lang="en-US" dirty="0" smtClean="0"/>
              <a:t>while raising young children.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24840"/>
            <a:ext cx="8183880" cy="1051560"/>
          </a:xfrm>
        </p:spPr>
        <p:txBody>
          <a:bodyPr>
            <a:normAutofit fontScale="90000"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a Husband Speaks “Woman”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/>
              <a:t>SIGNIFICANCE</a:t>
            </a:r>
          </a:p>
          <a:p>
            <a:pPr marL="514350" indent="-514350" algn="ctr">
              <a:buNone/>
            </a:pP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 algn="ctr">
              <a:buNone/>
            </a:pPr>
            <a:r>
              <a:rPr lang="en-US" u="sng" dirty="0" smtClean="0">
                <a:solidFill>
                  <a:schemeClr val="accent2"/>
                </a:solidFill>
              </a:rPr>
              <a:t>MUST DO</a:t>
            </a:r>
          </a:p>
          <a:p>
            <a:pPr marL="514350" indent="-514350" algn="ctr">
              <a:buNone/>
            </a:pP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 algn="ctr">
              <a:buNone/>
            </a:pPr>
            <a:r>
              <a:rPr lang="en-US" dirty="0" smtClean="0"/>
              <a:t>Regularly tell your wife how much you </a:t>
            </a:r>
          </a:p>
          <a:p>
            <a:pPr marL="514350" indent="-514350" algn="ctr">
              <a:buNone/>
            </a:pPr>
            <a:r>
              <a:rPr lang="en-US" dirty="0" smtClean="0"/>
              <a:t>value what she does and how important </a:t>
            </a:r>
          </a:p>
          <a:p>
            <a:pPr marL="514350" indent="-514350" algn="ctr">
              <a:buNone/>
            </a:pPr>
            <a:r>
              <a:rPr lang="en-US" dirty="0" smtClean="0"/>
              <a:t>she is to you.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24840"/>
            <a:ext cx="8183880" cy="1051560"/>
          </a:xfrm>
        </p:spPr>
        <p:txBody>
          <a:bodyPr>
            <a:normAutofit fontScale="90000"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a Husband Speaks “Woman”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/>
              <a:t>SIGNIFICANCE</a:t>
            </a:r>
          </a:p>
          <a:p>
            <a:pPr marL="514350" indent="-514350" algn="ctr">
              <a:buNone/>
            </a:pP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 algn="ctr">
              <a:buNone/>
            </a:pPr>
            <a:r>
              <a:rPr lang="en-US" u="sng" dirty="0" smtClean="0">
                <a:solidFill>
                  <a:schemeClr val="accent2"/>
                </a:solidFill>
              </a:rPr>
              <a:t>CAN DO</a:t>
            </a:r>
          </a:p>
          <a:p>
            <a:pPr marL="514350" indent="-514350" algn="ctr">
              <a:buNone/>
            </a:pP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 algn="ctr">
              <a:buNone/>
            </a:pPr>
            <a:r>
              <a:rPr lang="en-US" dirty="0" smtClean="0"/>
              <a:t>Surprise your wife with a “note of praise” </a:t>
            </a:r>
          </a:p>
          <a:p>
            <a:pPr marL="514350" indent="-514350" algn="ctr">
              <a:buNone/>
            </a:pPr>
            <a:r>
              <a:rPr lang="en-US" dirty="0" smtClean="0"/>
              <a:t>(</a:t>
            </a:r>
            <a:r>
              <a:rPr lang="en-US" i="1" dirty="0" smtClean="0"/>
              <a:t>with flowers is even better!</a:t>
            </a:r>
            <a:r>
              <a:rPr lang="en-US" dirty="0" smtClean="0"/>
              <a:t>) or a special </a:t>
            </a:r>
          </a:p>
          <a:p>
            <a:pPr marL="514350" indent="-514350" algn="ctr">
              <a:buNone/>
            </a:pPr>
            <a:r>
              <a:rPr lang="en-US" dirty="0" smtClean="0"/>
              <a:t>night out just to say “thank you” for </a:t>
            </a:r>
          </a:p>
          <a:p>
            <a:pPr marL="514350" indent="-514350" algn="ctr">
              <a:buNone/>
            </a:pPr>
            <a:r>
              <a:rPr lang="en-US" dirty="0" smtClean="0"/>
              <a:t>all she does for you.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24840"/>
            <a:ext cx="8183880" cy="1051560"/>
          </a:xfrm>
        </p:spPr>
        <p:txBody>
          <a:bodyPr>
            <a:normAutofit fontScale="90000"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a Husband Speaks “Woman”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/>
              <a:t>SIGNIFICANCE</a:t>
            </a:r>
          </a:p>
          <a:p>
            <a:pPr marL="514350" indent="-514350" algn="ctr">
              <a:buNone/>
            </a:pP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 algn="ctr">
              <a:buNone/>
            </a:pPr>
            <a:r>
              <a:rPr lang="en-US" u="sng" dirty="0" smtClean="0">
                <a:solidFill>
                  <a:schemeClr val="accent2"/>
                </a:solidFill>
              </a:rPr>
              <a:t>COURAGE TO DO</a:t>
            </a:r>
          </a:p>
          <a:p>
            <a:pPr marL="514350" indent="-514350" algn="ctr">
              <a:buNone/>
            </a:pP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 algn="ctr">
              <a:buNone/>
            </a:pPr>
            <a:r>
              <a:rPr lang="en-US" dirty="0" smtClean="0"/>
              <a:t>From time to time, lavish your wife with </a:t>
            </a:r>
          </a:p>
          <a:p>
            <a:pPr marL="514350" indent="-514350" algn="ctr">
              <a:buNone/>
            </a:pPr>
            <a:r>
              <a:rPr lang="en-US" dirty="0" smtClean="0"/>
              <a:t>special gifts: jewelry, a surprise trip, money </a:t>
            </a:r>
          </a:p>
          <a:p>
            <a:pPr marL="514350" indent="-514350" algn="ctr">
              <a:buNone/>
            </a:pPr>
            <a:r>
              <a:rPr lang="en-US" dirty="0" smtClean="0"/>
              <a:t>just to spend on her, etc.  </a:t>
            </a:r>
          </a:p>
          <a:p>
            <a:pPr marL="514350" indent="-514350" algn="ctr">
              <a:buNone/>
            </a:pPr>
            <a:r>
              <a:rPr lang="en-US" dirty="0" smtClean="0"/>
              <a:t>The costlier, the better.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24840"/>
            <a:ext cx="8183880" cy="1051560"/>
          </a:xfrm>
        </p:spPr>
        <p:txBody>
          <a:bodyPr>
            <a:normAutofit fontScale="90000"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a Husband Speaks “Woman”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/>
              <a:t>EMOTIONAL RESPONSIVENESS</a:t>
            </a:r>
          </a:p>
          <a:p>
            <a:pPr marL="514350" indent="-514350" algn="ctr">
              <a:buNone/>
            </a:pP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 algn="ctr">
              <a:buNone/>
            </a:pPr>
            <a:r>
              <a:rPr lang="en-US" u="sng" dirty="0" smtClean="0">
                <a:solidFill>
                  <a:schemeClr val="accent2"/>
                </a:solidFill>
              </a:rPr>
              <a:t>MUST DO</a:t>
            </a:r>
          </a:p>
          <a:p>
            <a:pPr marL="514350" indent="-514350" algn="ctr">
              <a:buNone/>
            </a:pP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 algn="ctr">
              <a:buNone/>
            </a:pPr>
            <a:r>
              <a:rPr lang="en-US" dirty="0" smtClean="0"/>
              <a:t>Regularly tell your wife</a:t>
            </a:r>
          </a:p>
          <a:p>
            <a:pPr marL="514350" indent="-514350" algn="ctr">
              <a:buNone/>
            </a:pPr>
            <a:r>
              <a:rPr lang="en-US" sz="2800" dirty="0" smtClean="0"/>
              <a:t>(with a hug), </a:t>
            </a:r>
          </a:p>
          <a:p>
            <a:pPr marL="514350" indent="-514350" algn="ctr">
              <a:buNone/>
            </a:pPr>
            <a:r>
              <a:rPr lang="en-US" dirty="0" smtClean="0"/>
              <a:t>“I love you.”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533400"/>
            <a:ext cx="42672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657600" y="2438400"/>
            <a:ext cx="1295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  1    2   3</a:t>
            </a:r>
            <a:endParaRPr lang="en-US" sz="15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4114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200" b="1" dirty="0" smtClean="0"/>
              <a:t>Phone Skills</a:t>
            </a:r>
          </a:p>
          <a:p>
            <a:pPr marL="342900" indent="-342900">
              <a:buAutoNum type="arabicPeriod"/>
            </a:pPr>
            <a:r>
              <a:rPr lang="en-US" sz="1200" b="1" dirty="0" smtClean="0"/>
              <a:t>Shopping</a:t>
            </a:r>
          </a:p>
          <a:p>
            <a:pPr marL="342900" indent="-342900">
              <a:buAutoNum type="arabicPeriod"/>
            </a:pPr>
            <a:r>
              <a:rPr lang="en-US" sz="1200" b="1" dirty="0" smtClean="0"/>
              <a:t>Indecision</a:t>
            </a:r>
            <a:endParaRPr lang="en-US" sz="1200" b="1" dirty="0"/>
          </a:p>
        </p:txBody>
      </p:sp>
      <p:sp>
        <p:nvSpPr>
          <p:cNvPr id="10" name="Rectangle 9"/>
          <p:cNvSpPr/>
          <p:nvPr/>
        </p:nvSpPr>
        <p:spPr>
          <a:xfrm>
            <a:off x="2612980" y="1962835"/>
            <a:ext cx="9332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sz="1200" b="1" dirty="0" smtClean="0"/>
              <a:t>Jealousy</a:t>
            </a:r>
            <a:endParaRPr lang="en-US" sz="1200" b="1" dirty="0"/>
          </a:p>
        </p:txBody>
      </p:sp>
      <p:sp>
        <p:nvSpPr>
          <p:cNvPr id="11" name="Rectangle 10"/>
          <p:cNvSpPr/>
          <p:nvPr/>
        </p:nvSpPr>
        <p:spPr>
          <a:xfrm>
            <a:off x="3655850" y="1106269"/>
            <a:ext cx="12971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/>
            <a:r>
              <a:rPr lang="en-US" sz="1200" b="1" dirty="0" smtClean="0"/>
              <a:t>Need for</a:t>
            </a:r>
          </a:p>
          <a:p>
            <a:pPr marL="342900" indent="-342900" algn="ctr"/>
            <a:r>
              <a:rPr lang="en-US" sz="1200" b="1" dirty="0" smtClean="0"/>
              <a:t>Commitment</a:t>
            </a:r>
          </a:p>
          <a:p>
            <a:pPr marL="342900" indent="-342900" algn="ctr"/>
            <a:r>
              <a:rPr lang="en-US" sz="1200" b="1" dirty="0" smtClean="0"/>
              <a:t>Hemisphere</a:t>
            </a:r>
            <a:endParaRPr lang="en-US" sz="1200" b="1" dirty="0"/>
          </a:p>
        </p:txBody>
      </p:sp>
      <p:sp>
        <p:nvSpPr>
          <p:cNvPr id="13" name="Rectangle 12"/>
          <p:cNvSpPr/>
          <p:nvPr/>
        </p:nvSpPr>
        <p:spPr>
          <a:xfrm>
            <a:off x="5222158" y="304800"/>
            <a:ext cx="10262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/>
            <a:r>
              <a:rPr lang="en-US" sz="1200" b="1" dirty="0" smtClean="0"/>
              <a:t>Sense of</a:t>
            </a:r>
          </a:p>
          <a:p>
            <a:pPr marL="342900" indent="-342900" algn="ctr"/>
            <a:r>
              <a:rPr lang="en-US" sz="1200" b="1" dirty="0" smtClean="0"/>
              <a:t>Direction </a:t>
            </a:r>
          </a:p>
          <a:p>
            <a:pPr marL="342900" indent="-342900" algn="ctr"/>
            <a:r>
              <a:rPr lang="en-US" sz="1200" b="1" dirty="0" smtClean="0"/>
              <a:t>Nuclei</a:t>
            </a:r>
            <a:endParaRPr lang="en-US" sz="1200" b="1" dirty="0"/>
          </a:p>
        </p:txBody>
      </p:sp>
      <p:sp>
        <p:nvSpPr>
          <p:cNvPr id="14" name="Rectangle 13"/>
          <p:cNvSpPr/>
          <p:nvPr/>
        </p:nvSpPr>
        <p:spPr>
          <a:xfrm>
            <a:off x="4850240" y="1792069"/>
            <a:ext cx="1321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1200" b="1" dirty="0" smtClean="0"/>
              <a:t>Ice </a:t>
            </a:r>
          </a:p>
          <a:p>
            <a:pPr marL="342900" indent="-342900"/>
            <a:r>
              <a:rPr lang="en-US" sz="1200" b="1" dirty="0" smtClean="0"/>
              <a:t>Cream</a:t>
            </a:r>
          </a:p>
          <a:p>
            <a:pPr marL="342900" indent="-342900"/>
            <a:r>
              <a:rPr lang="en-US" sz="1200" b="1" dirty="0" smtClean="0"/>
              <a:t>Reception</a:t>
            </a:r>
            <a:endParaRPr lang="en-US" sz="1200" b="1" dirty="0"/>
          </a:p>
        </p:txBody>
      </p:sp>
      <p:sp>
        <p:nvSpPr>
          <p:cNvPr id="15" name="Rectangle 14"/>
          <p:cNvSpPr/>
          <p:nvPr/>
        </p:nvSpPr>
        <p:spPr>
          <a:xfrm>
            <a:off x="4881862" y="2438400"/>
            <a:ext cx="756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sz="1200" b="1" dirty="0" smtClean="0"/>
              <a:t>Choc.</a:t>
            </a:r>
          </a:p>
          <a:p>
            <a:pPr marL="342900" indent="-342900"/>
            <a:r>
              <a:rPr lang="en-US" sz="1200" b="1" dirty="0" smtClean="0"/>
              <a:t>Center</a:t>
            </a:r>
            <a:endParaRPr lang="en-US" sz="1200" b="1" dirty="0"/>
          </a:p>
        </p:txBody>
      </p:sp>
      <p:sp>
        <p:nvSpPr>
          <p:cNvPr id="16" name="Rectangle 15"/>
          <p:cNvSpPr/>
          <p:nvPr/>
        </p:nvSpPr>
        <p:spPr>
          <a:xfrm>
            <a:off x="3886200" y="3200400"/>
            <a:ext cx="1317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sz="1200" b="1" dirty="0" smtClean="0"/>
              <a:t>Argue &amp;</a:t>
            </a:r>
          </a:p>
          <a:p>
            <a:pPr marL="342900" indent="-342900"/>
            <a:r>
              <a:rPr lang="en-US" sz="1200" b="1" dirty="0" smtClean="0"/>
              <a:t> Debate Lobe</a:t>
            </a:r>
            <a:endParaRPr lang="en-US" sz="1200" b="1" dirty="0"/>
          </a:p>
        </p:txBody>
      </p:sp>
      <p:sp>
        <p:nvSpPr>
          <p:cNvPr id="17" name="Rectangle 16"/>
          <p:cNvSpPr/>
          <p:nvPr/>
        </p:nvSpPr>
        <p:spPr>
          <a:xfrm>
            <a:off x="5410200" y="4371201"/>
            <a:ext cx="12121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/>
            <a:r>
              <a:rPr lang="en-US" sz="1200" b="1" dirty="0" smtClean="0"/>
              <a:t>Sex Particle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2577864" y="2286000"/>
            <a:ext cx="1018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/>
            <a:r>
              <a:rPr lang="en-US" sz="1200" b="1" dirty="0" smtClean="0"/>
              <a:t>Irrational</a:t>
            </a:r>
          </a:p>
          <a:p>
            <a:pPr marL="342900" indent="-342900" algn="ctr"/>
            <a:r>
              <a:rPr lang="en-US" sz="1200" b="1" dirty="0" smtClean="0"/>
              <a:t>Thoughts</a:t>
            </a:r>
            <a:endParaRPr lang="en-US" sz="1200" b="1" dirty="0"/>
          </a:p>
        </p:txBody>
      </p:sp>
      <p:cxnSp>
        <p:nvCxnSpPr>
          <p:cNvPr id="20" name="Straight Connector 19"/>
          <p:cNvCxnSpPr>
            <a:endCxn id="4" idx="2"/>
          </p:cNvCxnSpPr>
          <p:nvPr/>
        </p:nvCxnSpPr>
        <p:spPr>
          <a:xfrm flipV="1">
            <a:off x="2819400" y="2761565"/>
            <a:ext cx="1485900" cy="1277035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886200" y="2743200"/>
            <a:ext cx="76200" cy="30480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3962400" y="2971800"/>
            <a:ext cx="685800" cy="7620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219200"/>
          </a:xfrm>
        </p:spPr>
        <p:txBody>
          <a:bodyPr>
            <a:no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Female</a:t>
            </a:r>
            <a:b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Brain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24840"/>
            <a:ext cx="8183880" cy="1051560"/>
          </a:xfrm>
        </p:spPr>
        <p:txBody>
          <a:bodyPr>
            <a:normAutofit fontScale="90000"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a Husband Speaks “Woman”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/>
              <a:t>EMOTIONAL RESPONSIVENESS</a:t>
            </a:r>
          </a:p>
          <a:p>
            <a:pPr marL="514350" indent="-514350" algn="ctr">
              <a:buNone/>
            </a:pP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 algn="ctr">
              <a:buNone/>
            </a:pPr>
            <a:r>
              <a:rPr lang="en-US" u="sng" dirty="0" smtClean="0">
                <a:solidFill>
                  <a:schemeClr val="accent2"/>
                </a:solidFill>
              </a:rPr>
              <a:t>CAN DO</a:t>
            </a:r>
          </a:p>
          <a:p>
            <a:pPr marL="514350" indent="-514350" algn="ctr">
              <a:buNone/>
            </a:pP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 algn="ctr">
              <a:buNone/>
            </a:pPr>
            <a:r>
              <a:rPr lang="en-US" dirty="0" smtClean="0"/>
              <a:t>Learn to say</a:t>
            </a:r>
          </a:p>
          <a:p>
            <a:pPr marL="514350" indent="-514350" algn="ctr">
              <a:buNone/>
            </a:pPr>
            <a:r>
              <a:rPr lang="en-US" sz="2800" dirty="0" smtClean="0"/>
              <a:t>“So, tell me how you’re doing”</a:t>
            </a:r>
          </a:p>
          <a:p>
            <a:pPr marL="514350" indent="-514350" algn="ctr">
              <a:buNone/>
            </a:pPr>
            <a:r>
              <a:rPr lang="en-US" dirty="0" smtClean="0"/>
              <a:t>in a quiet place with time to listen.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24840"/>
            <a:ext cx="8183880" cy="1051560"/>
          </a:xfrm>
        </p:spPr>
        <p:txBody>
          <a:bodyPr>
            <a:normAutofit fontScale="90000"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a Husband Speaks “Woman”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 algn="ctr">
              <a:buNone/>
            </a:pPr>
            <a:endParaRPr lang="en-US" sz="2000" dirty="0" smtClean="0"/>
          </a:p>
          <a:p>
            <a:pPr marL="514350" indent="-514350" algn="ctr">
              <a:buNone/>
            </a:pPr>
            <a:r>
              <a:rPr lang="en-US" dirty="0" smtClean="0"/>
              <a:t>EMOTIONAL RESPONSIVENESS</a:t>
            </a:r>
          </a:p>
          <a:p>
            <a:pPr marL="514350" indent="-514350" algn="ctr">
              <a:buNone/>
            </a:pPr>
            <a:endParaRPr lang="en-US" sz="2000" u="sng" dirty="0" smtClean="0">
              <a:solidFill>
                <a:schemeClr val="accent2"/>
              </a:solidFill>
            </a:endParaRPr>
          </a:p>
          <a:p>
            <a:pPr marL="514350" indent="-514350" algn="ctr">
              <a:buNone/>
            </a:pPr>
            <a:r>
              <a:rPr lang="en-US" u="sng" dirty="0" smtClean="0">
                <a:solidFill>
                  <a:schemeClr val="accent2"/>
                </a:solidFill>
              </a:rPr>
              <a:t>COURAGE TO DO</a:t>
            </a:r>
          </a:p>
          <a:p>
            <a:pPr marL="514350" indent="-514350" algn="ctr">
              <a:buNone/>
            </a:pPr>
            <a:endParaRPr lang="en-US" sz="2000" u="sng" dirty="0" smtClean="0">
              <a:solidFill>
                <a:schemeClr val="accent2"/>
              </a:solidFill>
            </a:endParaRPr>
          </a:p>
          <a:p>
            <a:pPr marL="514350" indent="-514350" algn="ctr">
              <a:buNone/>
            </a:pPr>
            <a:r>
              <a:rPr lang="en-US" dirty="0" smtClean="0"/>
              <a:t>On special occasions, let your wife know </a:t>
            </a:r>
          </a:p>
          <a:p>
            <a:pPr marL="514350" indent="-514350" algn="ctr">
              <a:buNone/>
            </a:pPr>
            <a:r>
              <a:rPr lang="en-US" u="sng" dirty="0" smtClean="0">
                <a:solidFill>
                  <a:schemeClr val="accent2"/>
                </a:solidFill>
              </a:rPr>
              <a:t>why</a:t>
            </a:r>
            <a:r>
              <a:rPr lang="en-US" dirty="0" smtClean="0"/>
              <a:t> you love her, with spoken words, a </a:t>
            </a:r>
          </a:p>
          <a:p>
            <a:pPr marL="514350" indent="-514350" algn="ctr">
              <a:buNone/>
            </a:pPr>
            <a:r>
              <a:rPr lang="en-US" dirty="0" smtClean="0"/>
              <a:t>card, or in a poem, etc.  Spell out </a:t>
            </a:r>
            <a:r>
              <a:rPr lang="en-US" u="sng" dirty="0" smtClean="0">
                <a:solidFill>
                  <a:schemeClr val="accent2"/>
                </a:solidFill>
              </a:rPr>
              <a:t>in detail</a:t>
            </a:r>
            <a:r>
              <a:rPr lang="en-US" dirty="0" smtClean="0"/>
              <a:t> </a:t>
            </a:r>
          </a:p>
          <a:p>
            <a:pPr marL="514350" indent="-514350" algn="ctr">
              <a:buNone/>
            </a:pPr>
            <a:r>
              <a:rPr lang="en-US" dirty="0" smtClean="0"/>
              <a:t>all the things you admire and love </a:t>
            </a:r>
          </a:p>
          <a:p>
            <a:pPr marL="514350" indent="-514350" algn="ctr">
              <a:buNone/>
            </a:pPr>
            <a:r>
              <a:rPr lang="en-US" dirty="0" smtClean="0"/>
              <a:t>about her.  Be specific and romantic.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Why Side-by-Side Biblical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It </a:t>
            </a:r>
            <a:r>
              <a:rPr lang="en-US" u="sng" dirty="0" smtClean="0">
                <a:solidFill>
                  <a:schemeClr val="accent2"/>
                </a:solidFill>
              </a:rPr>
              <a:t>positions</a:t>
            </a:r>
            <a:r>
              <a:rPr lang="en-US" dirty="0" smtClean="0"/>
              <a:t> a man and a woman for what they naturally do best.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It </a:t>
            </a:r>
            <a:r>
              <a:rPr lang="en-US" u="sng" dirty="0" smtClean="0">
                <a:solidFill>
                  <a:schemeClr val="accent2"/>
                </a:solidFill>
              </a:rPr>
              <a:t>organizes</a:t>
            </a:r>
            <a:r>
              <a:rPr lang="en-US" dirty="0" smtClean="0"/>
              <a:t> a man and a woman to complement each other rather than compete with each other.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It </a:t>
            </a:r>
            <a:r>
              <a:rPr lang="en-US" u="sng" dirty="0" smtClean="0">
                <a:solidFill>
                  <a:schemeClr val="accent2"/>
                </a:solidFill>
              </a:rPr>
              <a:t>creates</a:t>
            </a:r>
            <a:r>
              <a:rPr lang="en-US" dirty="0" smtClean="0"/>
              <a:t> an environment that is </a:t>
            </a:r>
            <a:r>
              <a:rPr lang="en-US" u="sng" dirty="0" smtClean="0">
                <a:solidFill>
                  <a:schemeClr val="accent2"/>
                </a:solidFill>
              </a:rPr>
              <a:t>best</a:t>
            </a:r>
            <a:r>
              <a:rPr lang="en-US" dirty="0" smtClean="0"/>
              <a:t> for the healthy development of children.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It becomes the </a:t>
            </a:r>
            <a:r>
              <a:rPr lang="en-US" u="sng" dirty="0" smtClean="0">
                <a:solidFill>
                  <a:schemeClr val="accent2"/>
                </a:solidFill>
              </a:rPr>
              <a:t>ideal</a:t>
            </a:r>
            <a:r>
              <a:rPr lang="en-US" dirty="0" smtClean="0"/>
              <a:t> we can train our children from an early age to embrace.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Why Side-by-Side Biblical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 startAt="5"/>
            </a:pPr>
            <a:r>
              <a:rPr lang="en-US" dirty="0" smtClean="0"/>
              <a:t>It </a:t>
            </a:r>
            <a:r>
              <a:rPr lang="en-US" u="sng" dirty="0" smtClean="0">
                <a:solidFill>
                  <a:schemeClr val="accent2"/>
                </a:solidFill>
              </a:rPr>
              <a:t>honors</a:t>
            </a:r>
            <a:r>
              <a:rPr lang="en-US" dirty="0" smtClean="0"/>
              <a:t> God’s Word and is </a:t>
            </a:r>
            <a:r>
              <a:rPr lang="en-US" u="sng" dirty="0" smtClean="0">
                <a:solidFill>
                  <a:schemeClr val="accent2"/>
                </a:solidFill>
              </a:rPr>
              <a:t>blessed</a:t>
            </a:r>
            <a:r>
              <a:rPr lang="en-US" dirty="0" smtClean="0"/>
              <a:t> by Him.</a:t>
            </a:r>
          </a:p>
          <a:p>
            <a:pPr marL="514350" indent="-514350">
              <a:buFont typeface="+mj-lt"/>
              <a:buAutoNum type="alphaUcPeriod" startAt="5"/>
            </a:pPr>
            <a:r>
              <a:rPr lang="en-US" dirty="0" smtClean="0"/>
              <a:t>It </a:t>
            </a:r>
            <a:r>
              <a:rPr lang="en-US" u="sng" dirty="0" smtClean="0">
                <a:solidFill>
                  <a:schemeClr val="accent2"/>
                </a:solidFill>
              </a:rPr>
              <a:t>prospers</a:t>
            </a:r>
            <a:r>
              <a:rPr lang="en-US" dirty="0" smtClean="0"/>
              <a:t> and </a:t>
            </a:r>
            <a:r>
              <a:rPr lang="en-US" u="sng" dirty="0" smtClean="0">
                <a:solidFill>
                  <a:schemeClr val="accent2"/>
                </a:solidFill>
              </a:rPr>
              <a:t>advances</a:t>
            </a:r>
            <a:r>
              <a:rPr lang="en-US" dirty="0" smtClean="0"/>
              <a:t> society as a whole.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lphaUcPeriod" startAt="5"/>
            </a:pPr>
            <a:endParaRPr lang="en-US" dirty="0" smtClean="0"/>
          </a:p>
          <a:p>
            <a:pPr marL="514350" indent="-514350">
              <a:buFont typeface="+mj-lt"/>
              <a:buAutoNum type="alphaUcPeriod" startAt="5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“The strength of a nation lies in the </a:t>
            </a:r>
          </a:p>
          <a:p>
            <a:pPr marL="514350" indent="-514350" algn="ctr">
              <a:buNone/>
            </a:pPr>
            <a:r>
              <a:rPr lang="en-US" dirty="0" smtClean="0"/>
              <a:t>homes of its people.”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Abraham Lincoln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219200"/>
          </a:xfrm>
        </p:spPr>
        <p:txBody>
          <a:bodyPr>
            <a:no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ale</a:t>
            </a:r>
            <a:b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Brain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9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1" y="533400"/>
            <a:ext cx="45720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7" name="Rectangle 56"/>
          <p:cNvSpPr/>
          <p:nvPr/>
        </p:nvSpPr>
        <p:spPr>
          <a:xfrm>
            <a:off x="3810000" y="2266890"/>
            <a:ext cx="7377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/>
            <a:r>
              <a:rPr lang="en-US" sz="2000" b="1" dirty="0" smtClean="0"/>
              <a:t>SEX</a:t>
            </a:r>
            <a:endParaRPr lang="en-US" sz="2000" b="1" dirty="0"/>
          </a:p>
        </p:txBody>
      </p:sp>
      <p:sp>
        <p:nvSpPr>
          <p:cNvPr id="58" name="Rectangle 57"/>
          <p:cNvSpPr/>
          <p:nvPr/>
        </p:nvSpPr>
        <p:spPr>
          <a:xfrm>
            <a:off x="1143000" y="4267200"/>
            <a:ext cx="15199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/>
            <a:r>
              <a:rPr lang="en-US" sz="1200" b="1" dirty="0" smtClean="0"/>
              <a:t>Short Attention</a:t>
            </a:r>
          </a:p>
          <a:p>
            <a:pPr marL="342900" indent="-342900" algn="ctr"/>
            <a:r>
              <a:rPr lang="en-US" sz="1200" b="1" dirty="0" smtClean="0"/>
              <a:t>Span Fragment</a:t>
            </a:r>
            <a:endParaRPr lang="en-US" sz="1200" b="1" dirty="0"/>
          </a:p>
        </p:txBody>
      </p:sp>
      <p:sp>
        <p:nvSpPr>
          <p:cNvPr id="59" name="Rectangle 58"/>
          <p:cNvSpPr/>
          <p:nvPr/>
        </p:nvSpPr>
        <p:spPr>
          <a:xfrm>
            <a:off x="2438400" y="2667000"/>
            <a:ext cx="4058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en-US" sz="1200" b="1" dirty="0" smtClean="0"/>
              <a:t>TV</a:t>
            </a:r>
            <a:endParaRPr lang="en-US" sz="1200" b="1" dirty="0"/>
          </a:p>
        </p:txBody>
      </p:sp>
      <p:sp>
        <p:nvSpPr>
          <p:cNvPr id="60" name="Rectangle 59"/>
          <p:cNvSpPr/>
          <p:nvPr/>
        </p:nvSpPr>
        <p:spPr>
          <a:xfrm>
            <a:off x="2816332" y="2438400"/>
            <a:ext cx="7650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en-US" sz="1200" b="1" dirty="0" smtClean="0"/>
              <a:t>Math</a:t>
            </a:r>
            <a:endParaRPr lang="en-US" sz="1200" b="1" dirty="0"/>
          </a:p>
        </p:txBody>
      </p:sp>
      <p:sp>
        <p:nvSpPr>
          <p:cNvPr id="61" name="Rectangle 60"/>
          <p:cNvSpPr/>
          <p:nvPr/>
        </p:nvSpPr>
        <p:spPr>
          <a:xfrm>
            <a:off x="2438400" y="2009001"/>
            <a:ext cx="7457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/>
            <a:r>
              <a:rPr lang="en-US" sz="1200" b="1" dirty="0" smtClean="0"/>
              <a:t>Sports</a:t>
            </a:r>
            <a:endParaRPr lang="en-US" sz="1200" b="1" dirty="0"/>
          </a:p>
        </p:txBody>
      </p:sp>
      <p:sp>
        <p:nvSpPr>
          <p:cNvPr id="62" name="Rectangle 61"/>
          <p:cNvSpPr/>
          <p:nvPr/>
        </p:nvSpPr>
        <p:spPr>
          <a:xfrm>
            <a:off x="1752600" y="685800"/>
            <a:ext cx="1297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/>
            <a:r>
              <a:rPr lang="en-US" sz="1200" b="1" dirty="0" smtClean="0"/>
              <a:t>Commitment</a:t>
            </a:r>
          </a:p>
          <a:p>
            <a:pPr marL="342900" indent="-342900" algn="ctr"/>
            <a:r>
              <a:rPr lang="en-US" sz="1200" b="1" dirty="0" smtClean="0"/>
              <a:t>Molecule</a:t>
            </a:r>
            <a:endParaRPr lang="en-US" sz="1200" b="1" dirty="0"/>
          </a:p>
        </p:txBody>
      </p:sp>
      <p:sp>
        <p:nvSpPr>
          <p:cNvPr id="63" name="Rectangle 62"/>
          <p:cNvSpPr/>
          <p:nvPr/>
        </p:nvSpPr>
        <p:spPr>
          <a:xfrm>
            <a:off x="3124200" y="12192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en-US" sz="1200" b="1" dirty="0" smtClean="0"/>
              <a:t>Stick</a:t>
            </a:r>
          </a:p>
          <a:p>
            <a:pPr marL="342900" indent="-342900" algn="ctr"/>
            <a:r>
              <a:rPr lang="en-US" sz="1200" b="1" dirty="0" smtClean="0"/>
              <a:t>Shift</a:t>
            </a:r>
            <a:endParaRPr lang="en-US" sz="1200" b="1" dirty="0"/>
          </a:p>
        </p:txBody>
      </p:sp>
      <p:sp>
        <p:nvSpPr>
          <p:cNvPr id="64" name="Rectangle 63"/>
          <p:cNvSpPr/>
          <p:nvPr/>
        </p:nvSpPr>
        <p:spPr>
          <a:xfrm>
            <a:off x="3733800" y="990600"/>
            <a:ext cx="9733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/>
            <a:r>
              <a:rPr lang="en-US" sz="1200" b="1" dirty="0" smtClean="0"/>
              <a:t>C.F. Lobe</a:t>
            </a:r>
            <a:endParaRPr lang="en-US" sz="1200" b="1" dirty="0"/>
          </a:p>
        </p:txBody>
      </p:sp>
      <p:sp>
        <p:nvSpPr>
          <p:cNvPr id="65" name="Rectangle 64"/>
          <p:cNvSpPr/>
          <p:nvPr/>
        </p:nvSpPr>
        <p:spPr>
          <a:xfrm>
            <a:off x="4990237" y="1524000"/>
            <a:ext cx="8771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sz="1200" b="1" dirty="0" smtClean="0"/>
              <a:t>Lame</a:t>
            </a:r>
          </a:p>
          <a:p>
            <a:pPr marL="342900" indent="-342900"/>
            <a:r>
              <a:rPr lang="en-US" sz="1200" b="1" dirty="0" smtClean="0"/>
              <a:t>Excuses</a:t>
            </a:r>
          </a:p>
          <a:p>
            <a:pPr marL="342900" indent="-342900"/>
            <a:r>
              <a:rPr lang="en-US" sz="1200" b="1" dirty="0" smtClean="0"/>
              <a:t>Gland</a:t>
            </a:r>
            <a:endParaRPr lang="en-US" sz="1200" b="1" dirty="0"/>
          </a:p>
        </p:txBody>
      </p:sp>
      <p:sp>
        <p:nvSpPr>
          <p:cNvPr id="66" name="Rectangle 65"/>
          <p:cNvSpPr/>
          <p:nvPr/>
        </p:nvSpPr>
        <p:spPr>
          <a:xfrm>
            <a:off x="4943006" y="2209800"/>
            <a:ext cx="10005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/>
            <a:r>
              <a:rPr lang="en-US" sz="1200" b="1" dirty="0" smtClean="0"/>
              <a:t>R.C.</a:t>
            </a:r>
          </a:p>
          <a:p>
            <a:pPr marL="342900" indent="-342900" algn="ctr"/>
            <a:r>
              <a:rPr lang="en-US" sz="1200" b="1" dirty="0" smtClean="0"/>
              <a:t>Addiction</a:t>
            </a:r>
          </a:p>
          <a:p>
            <a:pPr marL="342900" indent="-342900" algn="ctr"/>
            <a:r>
              <a:rPr lang="en-US" sz="1200" b="1" dirty="0" smtClean="0"/>
              <a:t>Center</a:t>
            </a:r>
            <a:endParaRPr lang="en-US" sz="1200" b="1" dirty="0"/>
          </a:p>
        </p:txBody>
      </p:sp>
      <p:sp>
        <p:nvSpPr>
          <p:cNvPr id="67" name="Rectangle 66"/>
          <p:cNvSpPr/>
          <p:nvPr/>
        </p:nvSpPr>
        <p:spPr>
          <a:xfrm>
            <a:off x="5486400" y="3304401"/>
            <a:ext cx="16914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/>
            <a:r>
              <a:rPr lang="en-US" sz="1200" b="1" dirty="0" smtClean="0"/>
              <a:t>Listening Particle</a:t>
            </a:r>
            <a:endParaRPr lang="en-US" sz="1200" b="1" dirty="0"/>
          </a:p>
        </p:txBody>
      </p:sp>
      <p:sp>
        <p:nvSpPr>
          <p:cNvPr id="68" name="Rectangle 67"/>
          <p:cNvSpPr/>
          <p:nvPr/>
        </p:nvSpPr>
        <p:spPr>
          <a:xfrm>
            <a:off x="5105400" y="3761601"/>
            <a:ext cx="22060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/>
            <a:r>
              <a:rPr lang="en-US" sz="1200" b="1" dirty="0" smtClean="0"/>
              <a:t>Personal Hygiene Atom</a:t>
            </a:r>
            <a:endParaRPr lang="en-US" sz="1200" b="1" dirty="0"/>
          </a:p>
        </p:txBody>
      </p:sp>
      <p:sp>
        <p:nvSpPr>
          <p:cNvPr id="69" name="Rectangle 68"/>
          <p:cNvSpPr/>
          <p:nvPr/>
        </p:nvSpPr>
        <p:spPr>
          <a:xfrm>
            <a:off x="4724400" y="4419600"/>
            <a:ext cx="19127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/>
            <a:r>
              <a:rPr lang="en-US" sz="1200" b="1" dirty="0" smtClean="0"/>
              <a:t>“Ask for Directions”</a:t>
            </a:r>
          </a:p>
          <a:p>
            <a:pPr marL="342900" indent="-342900" algn="ctr"/>
            <a:r>
              <a:rPr lang="en-US" sz="1200" b="1" dirty="0" smtClean="0"/>
              <a:t>Resistance Center</a:t>
            </a:r>
            <a:endParaRPr lang="en-US" sz="1200" b="1" dirty="0"/>
          </a:p>
        </p:txBody>
      </p:sp>
      <p:sp>
        <p:nvSpPr>
          <p:cNvPr id="70" name="Rectangle 69"/>
          <p:cNvSpPr/>
          <p:nvPr/>
        </p:nvSpPr>
        <p:spPr>
          <a:xfrm>
            <a:off x="3266950" y="3124200"/>
            <a:ext cx="14574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/>
            <a:r>
              <a:rPr lang="en-US" sz="1200" b="1" dirty="0" smtClean="0"/>
              <a:t>Interrupt Lobe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Key Verse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 algn="ctr">
              <a:buNone/>
            </a:pPr>
            <a:r>
              <a:rPr lang="en-US" dirty="0" smtClean="0"/>
              <a:t>“You husbands likewise, live with your </a:t>
            </a:r>
          </a:p>
          <a:p>
            <a:pPr marL="514350" indent="-514350" algn="ctr">
              <a:buNone/>
            </a:pPr>
            <a:r>
              <a:rPr lang="en-US" dirty="0" smtClean="0"/>
              <a:t>wives in an understanding way, as with a </a:t>
            </a:r>
          </a:p>
          <a:p>
            <a:pPr marL="514350" indent="-514350" algn="ctr">
              <a:buNone/>
            </a:pPr>
            <a:r>
              <a:rPr lang="en-US" dirty="0" smtClean="0"/>
              <a:t>weaker vessel, since she is a woman; and </a:t>
            </a:r>
          </a:p>
          <a:p>
            <a:pPr marL="514350" indent="-514350" algn="ctr">
              <a:buNone/>
            </a:pPr>
            <a:r>
              <a:rPr lang="en-US" dirty="0" smtClean="0"/>
              <a:t>grant her honor as a fellow-heir of the </a:t>
            </a:r>
          </a:p>
          <a:p>
            <a:pPr marL="514350" indent="-514350" algn="ctr">
              <a:buNone/>
            </a:pPr>
            <a:r>
              <a:rPr lang="en-US" dirty="0" smtClean="0"/>
              <a:t>grace of life, so that your prayers may </a:t>
            </a:r>
          </a:p>
          <a:p>
            <a:pPr marL="514350" indent="-514350" algn="ctr">
              <a:buNone/>
            </a:pPr>
            <a:r>
              <a:rPr lang="en-US" dirty="0" smtClean="0"/>
              <a:t>not be hindered.”</a:t>
            </a:r>
          </a:p>
          <a:p>
            <a:pPr marL="514350" indent="-514350" algn="ctr">
              <a:buNone/>
            </a:pPr>
            <a:endParaRPr lang="en-US" sz="2800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Peter 3:7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Key Verse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 algn="ctr">
              <a:buNone/>
            </a:pPr>
            <a:r>
              <a:rPr lang="en-US" dirty="0" smtClean="0"/>
              <a:t>“You husbands must be careful of your </a:t>
            </a:r>
          </a:p>
          <a:p>
            <a:pPr marL="514350" indent="-514350" algn="ctr">
              <a:buNone/>
            </a:pPr>
            <a:r>
              <a:rPr lang="en-US" dirty="0" smtClean="0"/>
              <a:t>wives, being thoughtful of their needs </a:t>
            </a:r>
          </a:p>
          <a:p>
            <a:pPr marL="514350" indent="-514350" algn="ctr">
              <a:buNone/>
            </a:pPr>
            <a:r>
              <a:rPr lang="en-US" dirty="0" smtClean="0"/>
              <a:t>and honoring them… Remember that you </a:t>
            </a:r>
          </a:p>
          <a:p>
            <a:pPr marL="514350" indent="-514350" algn="ctr">
              <a:buNone/>
            </a:pPr>
            <a:r>
              <a:rPr lang="en-US" dirty="0" smtClean="0"/>
              <a:t>and your wife are partners in receiving </a:t>
            </a:r>
          </a:p>
          <a:p>
            <a:pPr marL="514350" indent="-514350" algn="ctr">
              <a:buNone/>
            </a:pPr>
            <a:r>
              <a:rPr lang="en-US" dirty="0" smtClean="0"/>
              <a:t>God’s blessings, and if you don’t treat </a:t>
            </a:r>
          </a:p>
          <a:p>
            <a:pPr marL="514350" indent="-514350" algn="ctr">
              <a:buNone/>
            </a:pPr>
            <a:r>
              <a:rPr lang="en-US" dirty="0" smtClean="0"/>
              <a:t>her as you should, your prayers will </a:t>
            </a:r>
          </a:p>
          <a:p>
            <a:pPr marL="514350" indent="-514350" algn="ctr">
              <a:buNone/>
            </a:pPr>
            <a:r>
              <a:rPr lang="en-US" dirty="0" smtClean="0"/>
              <a:t>not get ready answers.”</a:t>
            </a:r>
          </a:p>
          <a:p>
            <a:pPr marL="514350" indent="-514350" algn="ctr">
              <a:buNone/>
            </a:pPr>
            <a:endParaRPr lang="en-US" sz="2800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Peter 3:7 (Living Bible)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Three Models of Marriage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Top-Down </a:t>
            </a:r>
            <a:r>
              <a:rPr lang="en-US" u="sng" dirty="0" smtClean="0">
                <a:solidFill>
                  <a:schemeClr val="accent2"/>
                </a:solidFill>
              </a:rPr>
              <a:t>Traditional</a:t>
            </a:r>
            <a:r>
              <a:rPr lang="en-US" dirty="0" smtClean="0"/>
              <a:t> </a:t>
            </a:r>
            <a:r>
              <a:rPr lang="en-US" dirty="0" smtClean="0"/>
              <a:t>Marriage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50-50 </a:t>
            </a:r>
            <a:r>
              <a:rPr lang="en-US" u="sng" dirty="0" smtClean="0">
                <a:solidFill>
                  <a:schemeClr val="accent2"/>
                </a:solidFill>
              </a:rPr>
              <a:t>Identical</a:t>
            </a:r>
            <a:r>
              <a:rPr lang="en-US" dirty="0" smtClean="0"/>
              <a:t>/Partner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Side-by-Side </a:t>
            </a:r>
            <a:r>
              <a:rPr lang="en-US" u="sng" dirty="0" smtClean="0">
                <a:solidFill>
                  <a:schemeClr val="accent2"/>
                </a:solidFill>
              </a:rPr>
              <a:t>Biblical</a:t>
            </a:r>
            <a:r>
              <a:rPr lang="en-US" dirty="0" smtClean="0"/>
              <a:t>/Head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Core Issues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Core Roles… That </a:t>
            </a:r>
            <a:r>
              <a:rPr lang="en-US" u="sng" dirty="0" smtClean="0">
                <a:solidFill>
                  <a:schemeClr val="accent2"/>
                </a:solidFill>
              </a:rPr>
              <a:t>God gives</a:t>
            </a:r>
            <a:r>
              <a:rPr lang="en-US" dirty="0" smtClean="0"/>
              <a:t> a husband and wife in marriage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  <p:sp>
        <p:nvSpPr>
          <p:cNvPr id="9" name="Oval 8"/>
          <p:cNvSpPr/>
          <p:nvPr/>
        </p:nvSpPr>
        <p:spPr>
          <a:xfrm>
            <a:off x="990600" y="2895600"/>
            <a:ext cx="2133600" cy="21336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19800" y="2895600"/>
            <a:ext cx="2133600" cy="2133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19200" y="3279338"/>
            <a:ext cx="1752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Wife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200" b="1" dirty="0" smtClean="0"/>
              <a:t>HELPER</a:t>
            </a:r>
            <a:endParaRPr lang="en-US" sz="2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0" y="3352800"/>
            <a:ext cx="2057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Husband</a:t>
            </a:r>
          </a:p>
          <a:p>
            <a:pPr algn="ctr"/>
            <a:endParaRPr lang="en-US" sz="2800" b="1" dirty="0" smtClean="0"/>
          </a:p>
          <a:p>
            <a:pPr algn="ctr"/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“An excellent wife, who can find?  Her </a:t>
            </a:r>
          </a:p>
          <a:p>
            <a:pPr marL="514350" indent="-514350" algn="ctr">
              <a:buNone/>
            </a:pPr>
            <a:r>
              <a:rPr lang="en-US" dirty="0" smtClean="0"/>
              <a:t>worth is far above jewels.  The heart of her </a:t>
            </a:r>
          </a:p>
          <a:p>
            <a:pPr marL="514350" indent="-514350" algn="ctr">
              <a:buNone/>
            </a:pPr>
            <a:r>
              <a:rPr lang="en-US" dirty="0" smtClean="0"/>
              <a:t>husband trusts in her and he will have no </a:t>
            </a:r>
          </a:p>
          <a:p>
            <a:pPr marL="514350" indent="-514350" algn="ctr">
              <a:buNone/>
            </a:pPr>
            <a:r>
              <a:rPr lang="en-US" dirty="0" smtClean="0"/>
              <a:t>lack of gain.  </a:t>
            </a:r>
            <a:r>
              <a:rPr lang="en-US" dirty="0" smtClean="0"/>
              <a:t>She does him good and not </a:t>
            </a:r>
          </a:p>
          <a:p>
            <a:pPr marL="514350" indent="-514350" algn="ctr">
              <a:buNone/>
            </a:pPr>
            <a:r>
              <a:rPr lang="en-US" dirty="0" smtClean="0"/>
              <a:t>evil all the days of her life.  She looks well </a:t>
            </a:r>
          </a:p>
          <a:p>
            <a:pPr marL="514350" indent="-514350" algn="ctr">
              <a:buNone/>
            </a:pPr>
            <a:r>
              <a:rPr lang="en-US" dirty="0" smtClean="0"/>
              <a:t>to the ways of her household and does not </a:t>
            </a:r>
          </a:p>
          <a:p>
            <a:pPr marL="514350" indent="-514350" algn="ctr">
              <a:buNone/>
            </a:pPr>
            <a:r>
              <a:rPr lang="en-US" dirty="0" smtClean="0"/>
              <a:t>eat the bread of idleness.  Her children rise </a:t>
            </a:r>
          </a:p>
          <a:p>
            <a:pPr marL="514350" indent="-514350" algn="ctr">
              <a:buNone/>
            </a:pPr>
            <a:r>
              <a:rPr lang="en-US" dirty="0" smtClean="0"/>
              <a:t>up and bless her, saying ‘Many daughters </a:t>
            </a:r>
          </a:p>
          <a:p>
            <a:pPr marL="514350" indent="-514350" algn="ctr">
              <a:buNone/>
            </a:pPr>
            <a:r>
              <a:rPr lang="en-US" dirty="0" smtClean="0"/>
              <a:t>have done nobly, but you excel them all’.</a:t>
            </a:r>
            <a:r>
              <a:rPr lang="en-US" dirty="0" smtClean="0"/>
              <a:t>”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Proverbs 31:10-12, 27-29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E8542"/>
      </a:accent1>
      <a:accent2>
        <a:srgbClr val="4E8542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2060</TotalTime>
  <Words>1077</Words>
  <Application>Microsoft Office PowerPoint</Application>
  <PresentationFormat>On-screen Show (4:3)</PresentationFormat>
  <Paragraphs>310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Aspect</vt:lpstr>
      <vt:lpstr>Welcome to</vt:lpstr>
      <vt:lpstr>Session Twenty</vt:lpstr>
      <vt:lpstr>Female Brain</vt:lpstr>
      <vt:lpstr>Male Brain</vt:lpstr>
      <vt:lpstr>Key Verse</vt:lpstr>
      <vt:lpstr>Key Verse</vt:lpstr>
      <vt:lpstr>Three Models of Marriage</vt:lpstr>
      <vt:lpstr>Core Issues</vt:lpstr>
      <vt:lpstr>Slide 9</vt:lpstr>
      <vt:lpstr>Core Issues</vt:lpstr>
      <vt:lpstr>Slide 11</vt:lpstr>
      <vt:lpstr>Core Issues</vt:lpstr>
      <vt:lpstr>Core Responses</vt:lpstr>
      <vt:lpstr>Slide 14</vt:lpstr>
      <vt:lpstr>Slide 15</vt:lpstr>
      <vt:lpstr>Core Responses</vt:lpstr>
      <vt:lpstr>Slide 17</vt:lpstr>
      <vt:lpstr>Core Issues</vt:lpstr>
      <vt:lpstr>Core Responses</vt:lpstr>
      <vt:lpstr>How a Husband Speaks “Woman”</vt:lpstr>
      <vt:lpstr>How a Husband Speaks “Woman”</vt:lpstr>
      <vt:lpstr>How a Husband Speaks “Woman”</vt:lpstr>
      <vt:lpstr>How a Husband Speaks “Woman”</vt:lpstr>
      <vt:lpstr>How a Husband Speaks “Woman”</vt:lpstr>
      <vt:lpstr>How a Husband Speaks “Woman”</vt:lpstr>
      <vt:lpstr>How a Husband Speaks “Woman”</vt:lpstr>
      <vt:lpstr>How a Husband Speaks “Woman”</vt:lpstr>
      <vt:lpstr>How a Husband Speaks “Woman”</vt:lpstr>
      <vt:lpstr>How a Husband Speaks “Woman”</vt:lpstr>
      <vt:lpstr>How a Husband Speaks “Woman”</vt:lpstr>
      <vt:lpstr>How a Husband Speaks “Woman”</vt:lpstr>
      <vt:lpstr>Why Side-by-Side Biblical</vt:lpstr>
      <vt:lpstr>Why Side-by-Side Biblical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lwoodward</dc:creator>
  <cp:lastModifiedBy>Console</cp:lastModifiedBy>
  <cp:revision>236</cp:revision>
  <dcterms:created xsi:type="dcterms:W3CDTF">2011-10-10T16:22:03Z</dcterms:created>
  <dcterms:modified xsi:type="dcterms:W3CDTF">2011-12-03T05:05:53Z</dcterms:modified>
</cp:coreProperties>
</file>