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>
        <p:scale>
          <a:sx n="90" d="100"/>
          <a:sy n="90" d="100"/>
        </p:scale>
        <p:origin x="-1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FA00A3-7C7D-4359-BDBB-58ED31FBD0D7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Arial Narrow" pitchFamily="34" charset="0"/>
              </a:rPr>
              <a:t>Welcome to</a:t>
            </a:r>
            <a:endParaRPr lang="en-US" sz="8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Picture 3" descr="NewMFLogo_card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09800"/>
            <a:ext cx="5914778" cy="379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Initiating Your Son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Be </a:t>
            </a:r>
            <a:r>
              <a:rPr lang="en-US" u="sng" dirty="0" smtClean="0">
                <a:solidFill>
                  <a:schemeClr val="accent2"/>
                </a:solidFill>
              </a:rPr>
              <a:t>creative</a:t>
            </a:r>
            <a:r>
              <a:rPr lang="en-US" dirty="0" smtClean="0"/>
              <a:t>!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Your son </a:t>
            </a:r>
            <a:r>
              <a:rPr lang="en-US" sz="2800" u="sng" dirty="0" smtClean="0">
                <a:solidFill>
                  <a:schemeClr val="accent2"/>
                </a:solidFill>
              </a:rPr>
              <a:t>will love it</a:t>
            </a:r>
            <a:r>
              <a:rPr lang="en-US" sz="280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165017">
            <a:off x="580720" y="1495122"/>
            <a:ext cx="4668733" cy="46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1"/>
                </a:solidFill>
                <a:latin typeface="Arial Narrow" pitchFamily="34" charset="0"/>
              </a:rPr>
              <a:t>Session </a:t>
            </a:r>
            <a:r>
              <a:rPr lang="en-US" sz="5000" dirty="0" smtClean="0">
                <a:solidFill>
                  <a:schemeClr val="tx1"/>
                </a:solidFill>
                <a:latin typeface="Arial Narrow" pitchFamily="34" charset="0"/>
              </a:rPr>
              <a:t>Twenty-Two</a:t>
            </a:r>
            <a:endParaRPr lang="en-US" sz="50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Power of Dad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8006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Three types of Parenting</a:t>
            </a:r>
          </a:p>
          <a:p>
            <a:pPr marL="1035558" lvl="2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 u="sng" dirty="0" smtClean="0">
                <a:solidFill>
                  <a:schemeClr val="accent2"/>
                </a:solidFill>
              </a:rPr>
              <a:t>Absent</a:t>
            </a:r>
            <a:r>
              <a:rPr lang="en-US" sz="2800" dirty="0" smtClean="0"/>
              <a:t> Parenting</a:t>
            </a:r>
          </a:p>
          <a:p>
            <a:pPr marL="1035558" lvl="2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 u="sng" dirty="0" smtClean="0">
                <a:solidFill>
                  <a:schemeClr val="accent2"/>
                </a:solidFill>
              </a:rPr>
              <a:t>Engaged</a:t>
            </a:r>
            <a:r>
              <a:rPr lang="en-US" sz="2800" dirty="0" smtClean="0"/>
              <a:t> Parenting</a:t>
            </a:r>
          </a:p>
          <a:p>
            <a:pPr marL="1035558" lvl="2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 u="sng" dirty="0" smtClean="0">
                <a:solidFill>
                  <a:schemeClr val="accent2"/>
                </a:solidFill>
              </a:rPr>
              <a:t>Strategic</a:t>
            </a:r>
            <a:r>
              <a:rPr lang="en-US" sz="2800" dirty="0" smtClean="0"/>
              <a:t> Parenting</a:t>
            </a: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endParaRPr lang="en-US" u="sng" dirty="0" smtClean="0">
              <a:solidFill>
                <a:schemeClr val="accent2"/>
              </a:solidFill>
            </a:endParaRPr>
          </a:p>
          <a:p>
            <a:pPr marL="514350" indent="-514350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83880" cy="2819400"/>
          </a:xfrm>
        </p:spPr>
        <p:txBody>
          <a:bodyPr anchor="ctr" anchorCtr="0">
            <a:noAutofit/>
          </a:bodyPr>
          <a:lstStyle/>
          <a:p>
            <a:pPr marL="514350" indent="-514350" algn="ctr">
              <a:buNone/>
            </a:pPr>
            <a:r>
              <a:rPr lang="en-US" dirty="0" smtClean="0"/>
              <a:t>“The glory of sons in their fathers.”</a:t>
            </a:r>
            <a:endParaRPr lang="en-US" dirty="0" smtClean="0"/>
          </a:p>
          <a:p>
            <a:pPr marL="514350" indent="-514350" algn="ctr">
              <a:buNone/>
            </a:pPr>
            <a:endParaRPr lang="en-US" dirty="0" smtClean="0"/>
          </a:p>
          <a:p>
            <a:pPr marL="514350" indent="-514350" algn="ctr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Proverbs 17:6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Ingredients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006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“</a:t>
            </a:r>
            <a:r>
              <a:rPr lang="en-US" u="sng" dirty="0" smtClean="0">
                <a:solidFill>
                  <a:schemeClr val="accent2"/>
                </a:solidFill>
              </a:rPr>
              <a:t>DIG</a:t>
            </a:r>
            <a:r>
              <a:rPr lang="en-US" dirty="0" smtClean="0"/>
              <a:t>” = </a:t>
            </a:r>
            <a:r>
              <a:rPr lang="en-US" u="sng" dirty="0" smtClean="0">
                <a:solidFill>
                  <a:schemeClr val="accent2"/>
                </a:solidFill>
              </a:rPr>
              <a:t>Dad’s Compelling Character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The “</a:t>
            </a:r>
            <a:r>
              <a:rPr lang="en-US" sz="2800" u="sng" dirty="0" smtClean="0">
                <a:solidFill>
                  <a:schemeClr val="accent2"/>
                </a:solidFill>
              </a:rPr>
              <a:t>SET</a:t>
            </a:r>
            <a:r>
              <a:rPr lang="en-US" sz="2800" dirty="0" smtClean="0"/>
              <a:t>” = </a:t>
            </a:r>
            <a:r>
              <a:rPr lang="en-US" sz="2800" u="sng" dirty="0" smtClean="0">
                <a:solidFill>
                  <a:schemeClr val="accent2"/>
                </a:solidFill>
              </a:rPr>
              <a:t>Dad’s Clear Instruction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“</a:t>
            </a:r>
            <a:r>
              <a:rPr lang="en-US" u="sng" dirty="0" smtClean="0">
                <a:solidFill>
                  <a:schemeClr val="accent2"/>
                </a:solidFill>
              </a:rPr>
              <a:t>SPIKE</a:t>
            </a:r>
            <a:r>
              <a:rPr lang="en-US" dirty="0" smtClean="0"/>
              <a:t>” = </a:t>
            </a:r>
            <a:r>
              <a:rPr lang="en-US" u="sng" dirty="0" smtClean="0">
                <a:solidFill>
                  <a:schemeClr val="accent2"/>
                </a:solidFill>
              </a:rPr>
              <a:t>Dad’s Creative Ceremonies</a:t>
            </a:r>
            <a:endParaRPr lang="en-US" sz="2800" u="sng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lphaUcPeriod"/>
            </a:pPr>
            <a:endParaRPr lang="en-US" u="sng" dirty="0" smtClean="0">
              <a:solidFill>
                <a:schemeClr val="accent2"/>
              </a:solidFill>
            </a:endParaRPr>
          </a:p>
          <a:p>
            <a:pPr marL="514350" indent="-514350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Power of Ceremony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Memorable ceremonies are </a:t>
            </a:r>
            <a:r>
              <a:rPr lang="en-US" u="sng" dirty="0" smtClean="0">
                <a:solidFill>
                  <a:schemeClr val="accent2"/>
                </a:solidFill>
              </a:rPr>
              <a:t>costly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Memorable ceremonies ascribe </a:t>
            </a:r>
            <a:r>
              <a:rPr lang="en-US" sz="2800" u="sng" dirty="0" smtClean="0">
                <a:solidFill>
                  <a:schemeClr val="accent2"/>
                </a:solidFill>
              </a:rPr>
              <a:t>value to the person being celebrated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Memorable ceremonies employ </a:t>
            </a:r>
            <a:r>
              <a:rPr lang="en-US" u="sng" dirty="0" smtClean="0">
                <a:solidFill>
                  <a:schemeClr val="accent2"/>
                </a:solidFill>
              </a:rPr>
              <a:t>symbols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Memorable ceremonies involve </a:t>
            </a:r>
            <a:r>
              <a:rPr lang="en-US" u="sng" dirty="0" smtClean="0">
                <a:solidFill>
                  <a:schemeClr val="accent2"/>
                </a:solidFill>
              </a:rPr>
              <a:t>others who are significant to the person being celebrated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Memorable ceremonies empower </a:t>
            </a:r>
            <a:r>
              <a:rPr lang="en-US" sz="2800" u="sng" dirty="0" smtClean="0">
                <a:solidFill>
                  <a:schemeClr val="accent2"/>
                </a:solidFill>
              </a:rPr>
              <a:t>a life with vision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FC08307249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9312" y="457200"/>
            <a:ext cx="3495288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09600"/>
            <a:ext cx="3919643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143000" y="5334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E8542"/>
      </a:accent1>
      <a:accent2>
        <a:srgbClr val="4E8542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111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Welcome to</vt:lpstr>
      <vt:lpstr>Session Twenty-Two</vt:lpstr>
      <vt:lpstr>The Power of Dad</vt:lpstr>
      <vt:lpstr>Slide 4</vt:lpstr>
      <vt:lpstr>Three Ingredients</vt:lpstr>
      <vt:lpstr>Power of Ceremony</vt:lpstr>
      <vt:lpstr>Slide 7</vt:lpstr>
      <vt:lpstr>Slide 8</vt:lpstr>
      <vt:lpstr>Slide 9</vt:lpstr>
      <vt:lpstr>Initiating Your 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lwoodward</dc:creator>
  <cp:lastModifiedBy>lwoodward</cp:lastModifiedBy>
  <cp:revision>254</cp:revision>
  <dcterms:created xsi:type="dcterms:W3CDTF">2011-10-10T16:22:03Z</dcterms:created>
  <dcterms:modified xsi:type="dcterms:W3CDTF">2011-12-05T18:41:14Z</dcterms:modified>
</cp:coreProperties>
</file>