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88" r:id="rId4"/>
    <p:sldId id="286" r:id="rId5"/>
    <p:sldId id="299" r:id="rId6"/>
    <p:sldId id="298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20" r:id="rId27"/>
    <p:sldId id="319" r:id="rId28"/>
    <p:sldId id="321" r:id="rId2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58" d="100"/>
          <a:sy n="58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11/01/2011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Old Testament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76800"/>
          </a:xfrm>
        </p:spPr>
        <p:txBody>
          <a:bodyPr>
            <a:noAutofit/>
          </a:bodyPr>
          <a:lstStyle/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“Hear </a:t>
            </a:r>
            <a:r>
              <a:rPr lang="en-US" sz="2300" dirty="0" smtClean="0"/>
              <a:t>the word of the Lord, O sons of Israel, for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the </a:t>
            </a:r>
            <a:r>
              <a:rPr lang="en-US" sz="2300" dirty="0" smtClean="0"/>
              <a:t>Lord has a case against the inhabitants of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the </a:t>
            </a:r>
            <a:r>
              <a:rPr lang="en-US" sz="2300" dirty="0" smtClean="0"/>
              <a:t>land, because there is no faithfulness or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kindness </a:t>
            </a:r>
            <a:r>
              <a:rPr lang="en-US" sz="2300" dirty="0" smtClean="0"/>
              <a:t>or knowledge of God in the land. 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There </a:t>
            </a:r>
            <a:r>
              <a:rPr lang="en-US" sz="2300" dirty="0" smtClean="0"/>
              <a:t>is swearing, deception, murder, stealing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and </a:t>
            </a:r>
            <a:r>
              <a:rPr lang="en-US" sz="2300" dirty="0" smtClean="0"/>
              <a:t>adultery.  They employ violence so that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bloodshed </a:t>
            </a:r>
            <a:r>
              <a:rPr lang="en-US" sz="2300" dirty="0" smtClean="0"/>
              <a:t>follows bloodshed. Therefore, the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land </a:t>
            </a:r>
            <a:r>
              <a:rPr lang="en-US" sz="2300" dirty="0" smtClean="0"/>
              <a:t>mourns and everyone who lives in it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languishes </a:t>
            </a:r>
            <a:r>
              <a:rPr lang="en-US" sz="2300" dirty="0" smtClean="0"/>
              <a:t>along with the beasts of the field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and </a:t>
            </a:r>
            <a:r>
              <a:rPr lang="en-US" sz="2300" dirty="0" smtClean="0"/>
              <a:t>the birds of the sky; and also the fish of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the </a:t>
            </a:r>
            <a:r>
              <a:rPr lang="en-US" sz="2300" dirty="0" smtClean="0"/>
              <a:t>sea disappear.  Yet let no one find fault,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and </a:t>
            </a:r>
            <a:r>
              <a:rPr lang="en-US" sz="2300" dirty="0" smtClean="0"/>
              <a:t>let none offer reproof.  </a:t>
            </a:r>
            <a:r>
              <a:rPr lang="en-US" sz="2300" dirty="0" smtClean="0"/>
              <a:t>They </a:t>
            </a:r>
            <a:r>
              <a:rPr lang="en-US" sz="2300" dirty="0" smtClean="0"/>
              <a:t>have gone 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r>
              <a:rPr lang="en-US" sz="2300" dirty="0" smtClean="0"/>
              <a:t>deep </a:t>
            </a:r>
            <a:r>
              <a:rPr lang="en-US" sz="2300" dirty="0" smtClean="0"/>
              <a:t>in </a:t>
            </a:r>
            <a:r>
              <a:rPr lang="en-US" sz="2300" dirty="0" smtClean="0"/>
              <a:t>depravity…”</a:t>
            </a:r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Hosea 4:1-4a, 9:9a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lphaUcPeriod"/>
            </a:pPr>
            <a:endParaRPr lang="en-US" sz="2600" dirty="0" smtClean="0"/>
          </a:p>
          <a:p>
            <a:pPr marL="514350" indent="-514350">
              <a:buFont typeface="+mj-lt"/>
              <a:buAutoNum type="alphaUcPeriod"/>
            </a:pPr>
            <a:endParaRPr lang="en-US" sz="26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New Testament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76800"/>
          </a:xfrm>
        </p:spPr>
        <p:txBody>
          <a:bodyPr>
            <a:noAutofit/>
          </a:bodyPr>
          <a:lstStyle/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“And </a:t>
            </a:r>
            <a:r>
              <a:rPr lang="en-US" sz="2400" dirty="0" smtClean="0"/>
              <a:t>just as they did not see fit to acknowledge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God </a:t>
            </a:r>
            <a:r>
              <a:rPr lang="en-US" sz="2400" dirty="0" smtClean="0"/>
              <a:t>any longer, God gave them over to a depraved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mind</a:t>
            </a:r>
            <a:r>
              <a:rPr lang="en-US" sz="2400" dirty="0" smtClean="0"/>
              <a:t>, to do those things which are not proper,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being </a:t>
            </a:r>
            <a:r>
              <a:rPr lang="en-US" sz="2400" dirty="0" smtClean="0"/>
              <a:t>filled with all unrighteousness, wickedness,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greed</a:t>
            </a:r>
            <a:r>
              <a:rPr lang="en-US" sz="2400" dirty="0" smtClean="0"/>
              <a:t>, evil; full of envy, murder, strife, deceit,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malice</a:t>
            </a:r>
            <a:r>
              <a:rPr lang="en-US" sz="2400" dirty="0" smtClean="0"/>
              <a:t>; They are gossips, slanderers, haters of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God</a:t>
            </a:r>
            <a:r>
              <a:rPr lang="en-US" sz="2400" dirty="0" smtClean="0"/>
              <a:t>, insolent, arrogant, boastful, inventors of evil,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disobedient </a:t>
            </a:r>
            <a:r>
              <a:rPr lang="en-US" sz="2400" dirty="0" smtClean="0"/>
              <a:t>to parents, without understanding,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untrustworthy</a:t>
            </a:r>
            <a:r>
              <a:rPr lang="en-US" sz="2400" dirty="0" smtClean="0"/>
              <a:t>, unloving, unmerciful; and although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they </a:t>
            </a:r>
            <a:r>
              <a:rPr lang="en-US" sz="2400" dirty="0" smtClean="0"/>
              <a:t>know the ordinance of God, that those who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practice </a:t>
            </a:r>
            <a:r>
              <a:rPr lang="en-US" sz="2400" dirty="0" smtClean="0"/>
              <a:t>such things are worthy of death, they not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only </a:t>
            </a:r>
            <a:r>
              <a:rPr lang="en-US" sz="2400" dirty="0" smtClean="0"/>
              <a:t>do the same, but also give heart approval to 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400" dirty="0" smtClean="0"/>
              <a:t>those </a:t>
            </a:r>
            <a:r>
              <a:rPr lang="en-US" sz="2400" dirty="0" smtClean="0"/>
              <a:t>who practice them</a:t>
            </a:r>
            <a:r>
              <a:rPr lang="en-US" sz="2400" dirty="0" smtClean="0"/>
              <a:t>.”</a:t>
            </a:r>
            <a:endParaRPr lang="en-US" sz="2400" dirty="0" smtClean="0"/>
          </a:p>
          <a:p>
            <a:pPr marL="479425" indent="-457200" algn="ctr">
              <a:lnSpc>
                <a:spcPct val="80000"/>
              </a:lnSpc>
              <a:buNone/>
            </a:pPr>
            <a:r>
              <a:rPr lang="en-US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Romans 1:28-32</a:t>
            </a:r>
            <a:endParaRPr lang="en-US" sz="2300" dirty="0" smtClean="0"/>
          </a:p>
          <a:p>
            <a:pPr marL="479425" indent="-457200" algn="ctr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lphaUcPeriod"/>
            </a:pPr>
            <a:endParaRPr lang="en-US" sz="2600" dirty="0" smtClean="0"/>
          </a:p>
          <a:p>
            <a:pPr marL="514350" indent="-514350">
              <a:buFont typeface="+mj-lt"/>
              <a:buAutoNum type="alphaUcPeriod"/>
            </a:pPr>
            <a:endParaRPr lang="en-US" sz="2600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Implications, Generally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Depravity means we are all </a:t>
            </a:r>
            <a:r>
              <a:rPr lang="en-US" u="sng" dirty="0" smtClean="0">
                <a:solidFill>
                  <a:schemeClr val="accent2"/>
                </a:solidFill>
              </a:rPr>
              <a:t>dysfunctional</a:t>
            </a:r>
            <a:r>
              <a:rPr lang="en-US" dirty="0" smtClean="0"/>
              <a:t> by nature.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Depravity means most of my real problems are “</a:t>
            </a:r>
            <a:r>
              <a:rPr lang="en-US" u="sng" dirty="0" smtClean="0">
                <a:solidFill>
                  <a:schemeClr val="accent2"/>
                </a:solidFill>
              </a:rPr>
              <a:t>in me</a:t>
            </a:r>
            <a:r>
              <a:rPr lang="en-US" dirty="0" smtClean="0"/>
              <a:t>” not “</a:t>
            </a:r>
            <a:r>
              <a:rPr lang="en-US" u="sng" dirty="0" smtClean="0">
                <a:solidFill>
                  <a:schemeClr val="accent2"/>
                </a:solidFill>
              </a:rPr>
              <a:t>out there</a:t>
            </a:r>
            <a:r>
              <a:rPr lang="en-US" dirty="0" smtClean="0"/>
              <a:t>”.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sz="2500" dirty="0" smtClean="0"/>
              <a:t>“</a:t>
            </a:r>
            <a:r>
              <a:rPr lang="en-US" sz="2500" dirty="0" smtClean="0"/>
              <a:t>Then the Lord called to the man and said </a:t>
            </a:r>
            <a:r>
              <a:rPr lang="en-US" sz="2500" dirty="0" smtClean="0"/>
              <a:t>to </a:t>
            </a:r>
          </a:p>
          <a:p>
            <a:pPr marL="514350" indent="-514350" algn="ctr">
              <a:buNone/>
            </a:pPr>
            <a:r>
              <a:rPr lang="en-US" sz="2500" dirty="0" smtClean="0"/>
              <a:t>him</a:t>
            </a:r>
            <a:r>
              <a:rPr lang="en-US" sz="2500" dirty="0" smtClean="0"/>
              <a:t>, </a:t>
            </a:r>
            <a:r>
              <a:rPr lang="en-US" sz="2500" dirty="0" smtClean="0"/>
              <a:t>‘Where </a:t>
            </a:r>
            <a:r>
              <a:rPr lang="en-US" sz="2500" dirty="0" smtClean="0"/>
              <a:t>are you</a:t>
            </a:r>
            <a:r>
              <a:rPr lang="en-US" sz="2500" dirty="0" smtClean="0"/>
              <a:t>?’  </a:t>
            </a:r>
            <a:r>
              <a:rPr lang="en-US" sz="2500" dirty="0" smtClean="0"/>
              <a:t>And he said, </a:t>
            </a:r>
            <a:r>
              <a:rPr lang="en-US" sz="2500" dirty="0" smtClean="0"/>
              <a:t>‘I heard </a:t>
            </a:r>
            <a:r>
              <a:rPr lang="en-US" sz="2500" dirty="0" smtClean="0"/>
              <a:t>the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sound </a:t>
            </a:r>
            <a:r>
              <a:rPr lang="en-US" sz="2500" dirty="0" smtClean="0"/>
              <a:t>of Thee in the garden </a:t>
            </a:r>
            <a:r>
              <a:rPr lang="en-US" sz="2500" dirty="0" smtClean="0"/>
              <a:t>and I </a:t>
            </a:r>
            <a:r>
              <a:rPr lang="en-US" sz="2500" dirty="0" smtClean="0"/>
              <a:t>was afraid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because </a:t>
            </a:r>
            <a:r>
              <a:rPr lang="en-US" sz="2500" dirty="0" smtClean="0"/>
              <a:t>I was naked, so I hid </a:t>
            </a:r>
            <a:r>
              <a:rPr lang="en-US" sz="2500" dirty="0" smtClean="0"/>
              <a:t>myself.’  </a:t>
            </a:r>
            <a:r>
              <a:rPr lang="en-US" sz="2500" dirty="0" smtClean="0"/>
              <a:t>And He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said</a:t>
            </a:r>
            <a:r>
              <a:rPr lang="en-US" sz="2500" dirty="0" smtClean="0"/>
              <a:t>, </a:t>
            </a:r>
            <a:r>
              <a:rPr lang="en-US" sz="2500" dirty="0" smtClean="0"/>
              <a:t>‘Who </a:t>
            </a:r>
            <a:r>
              <a:rPr lang="en-US" sz="2500" dirty="0" smtClean="0"/>
              <a:t>told you that </a:t>
            </a:r>
            <a:r>
              <a:rPr lang="en-US" sz="2500" dirty="0" smtClean="0"/>
              <a:t>you </a:t>
            </a:r>
            <a:r>
              <a:rPr lang="en-US" sz="2500" dirty="0" smtClean="0"/>
              <a:t>were naked?  Have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you </a:t>
            </a:r>
            <a:r>
              <a:rPr lang="en-US" sz="2500" dirty="0" smtClean="0"/>
              <a:t>eaten from the </a:t>
            </a:r>
            <a:r>
              <a:rPr lang="en-US" sz="2500" dirty="0" smtClean="0"/>
              <a:t>tree </a:t>
            </a:r>
            <a:r>
              <a:rPr lang="en-US" sz="2500" dirty="0" smtClean="0"/>
              <a:t>of which I commanded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you </a:t>
            </a:r>
            <a:r>
              <a:rPr lang="en-US" sz="2500" dirty="0" smtClean="0"/>
              <a:t>not to </a:t>
            </a:r>
            <a:r>
              <a:rPr lang="en-US" sz="2500" dirty="0" smtClean="0"/>
              <a:t>eat?’ </a:t>
            </a:r>
            <a:r>
              <a:rPr lang="en-US" sz="2500" dirty="0" smtClean="0"/>
              <a:t>And the man said, </a:t>
            </a:r>
            <a:r>
              <a:rPr lang="en-US" sz="2500" dirty="0" smtClean="0"/>
              <a:t>‘The </a:t>
            </a:r>
            <a:r>
              <a:rPr lang="en-US" sz="2500" dirty="0" smtClean="0"/>
              <a:t>woman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whom Thou </a:t>
            </a:r>
            <a:r>
              <a:rPr lang="en-US" sz="2500" dirty="0" err="1" smtClean="0"/>
              <a:t>gavest</a:t>
            </a:r>
            <a:r>
              <a:rPr lang="en-US" sz="2500" dirty="0" smtClean="0"/>
              <a:t> to be with me, she gave me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from </a:t>
            </a:r>
            <a:r>
              <a:rPr lang="en-US" sz="2500" dirty="0" smtClean="0"/>
              <a:t>the tree and I ate</a:t>
            </a:r>
            <a:r>
              <a:rPr lang="en-US" sz="2500" dirty="0" smtClean="0"/>
              <a:t>.’  </a:t>
            </a:r>
            <a:r>
              <a:rPr lang="en-US" sz="2500" dirty="0" smtClean="0"/>
              <a:t>Then the Lord </a:t>
            </a:r>
            <a:r>
              <a:rPr lang="en-US" sz="2500" dirty="0" smtClean="0"/>
              <a:t>God </a:t>
            </a:r>
            <a:r>
              <a:rPr lang="en-US" sz="2500" dirty="0" smtClean="0"/>
              <a:t>said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to </a:t>
            </a:r>
            <a:r>
              <a:rPr lang="en-US" sz="2500" dirty="0" smtClean="0"/>
              <a:t>the woman, </a:t>
            </a:r>
            <a:r>
              <a:rPr lang="en-US" sz="2500" dirty="0" smtClean="0"/>
              <a:t>‘What </a:t>
            </a:r>
            <a:r>
              <a:rPr lang="en-US" sz="2500" dirty="0" smtClean="0"/>
              <a:t>is this you </a:t>
            </a:r>
            <a:r>
              <a:rPr lang="en-US" sz="2500" dirty="0" smtClean="0"/>
              <a:t>have </a:t>
            </a:r>
            <a:r>
              <a:rPr lang="en-US" sz="2500" dirty="0" smtClean="0"/>
              <a:t>done</a:t>
            </a:r>
            <a:r>
              <a:rPr lang="en-US" sz="2500" dirty="0" smtClean="0"/>
              <a:t>?’  </a:t>
            </a:r>
          </a:p>
          <a:p>
            <a:pPr marL="514350" indent="-514350" algn="ctr">
              <a:buNone/>
            </a:pPr>
            <a:r>
              <a:rPr lang="en-US" sz="2500" dirty="0" smtClean="0"/>
              <a:t>And </a:t>
            </a:r>
            <a:r>
              <a:rPr lang="en-US" sz="2500" dirty="0" smtClean="0"/>
              <a:t>the woman said, </a:t>
            </a:r>
            <a:r>
              <a:rPr lang="en-US" sz="2500" dirty="0" smtClean="0"/>
              <a:t>‘The serpent </a:t>
            </a:r>
            <a:r>
              <a:rPr lang="en-US" sz="2500" dirty="0" smtClean="0"/>
              <a:t>deceived me, </a:t>
            </a:r>
            <a:endParaRPr lang="en-US" sz="2500" dirty="0" smtClean="0"/>
          </a:p>
          <a:p>
            <a:pPr marL="514350" indent="-514350" algn="ctr">
              <a:buNone/>
            </a:pPr>
            <a:r>
              <a:rPr lang="en-US" sz="2500" dirty="0" smtClean="0"/>
              <a:t>and </a:t>
            </a:r>
            <a:r>
              <a:rPr lang="en-US" sz="2500" dirty="0" smtClean="0"/>
              <a:t>I ate</a:t>
            </a:r>
            <a:r>
              <a:rPr lang="en-US" sz="2500" dirty="0" smtClean="0"/>
              <a:t>.’”</a:t>
            </a:r>
          </a:p>
          <a:p>
            <a:pPr marL="514350" indent="-514350" algn="ctr">
              <a:buNone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3:9-13</a:t>
            </a:r>
            <a:endParaRPr lang="en-US" sz="2500" dirty="0" smtClean="0"/>
          </a:p>
          <a:p>
            <a:pPr marL="514350" indent="-514350" algn="ctr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Implications, Generally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Depravity cannot be eradicated by </a:t>
            </a:r>
            <a:r>
              <a:rPr lang="en-US" u="sng" dirty="0" smtClean="0">
                <a:solidFill>
                  <a:schemeClr val="accent2"/>
                </a:solidFill>
              </a:rPr>
              <a:t>education</a:t>
            </a:r>
            <a:r>
              <a:rPr lang="en-US" dirty="0" smtClean="0"/>
              <a:t>, a better </a:t>
            </a:r>
            <a:r>
              <a:rPr lang="en-US" u="sng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, self </a:t>
            </a:r>
            <a:r>
              <a:rPr lang="en-US" u="sng" dirty="0" smtClean="0">
                <a:solidFill>
                  <a:schemeClr val="accent2"/>
                </a:solidFill>
              </a:rPr>
              <a:t>understanding</a:t>
            </a:r>
            <a:r>
              <a:rPr lang="en-US" dirty="0" smtClean="0"/>
              <a:t>, or </a:t>
            </a:r>
            <a:r>
              <a:rPr lang="en-US" u="sng" dirty="0" smtClean="0">
                <a:solidFill>
                  <a:schemeClr val="accent2"/>
                </a:solidFill>
              </a:rPr>
              <a:t>willpower</a:t>
            </a:r>
            <a:r>
              <a:rPr lang="en-US" dirty="0" smtClean="0"/>
              <a:t>.  We must be </a:t>
            </a:r>
            <a:r>
              <a:rPr lang="en-US" u="sng" dirty="0" smtClean="0">
                <a:solidFill>
                  <a:schemeClr val="accent2"/>
                </a:solidFill>
              </a:rPr>
              <a:t>saved</a:t>
            </a:r>
            <a:r>
              <a:rPr lang="en-US" dirty="0" smtClean="0"/>
              <a:t> from depravity.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“You must be born again.”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3:7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Implications, Generally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Depravity can wear all kinds of sophisticated </a:t>
            </a:r>
            <a:r>
              <a:rPr lang="en-US" u="sng" dirty="0" smtClean="0">
                <a:solidFill>
                  <a:schemeClr val="accent2"/>
                </a:solidFill>
              </a:rPr>
              <a:t>masks</a:t>
            </a:r>
            <a:r>
              <a:rPr lang="en-US" dirty="0" smtClean="0"/>
              <a:t> to hide itself: The </a:t>
            </a:r>
            <a:r>
              <a:rPr lang="en-US" u="sng" dirty="0" smtClean="0">
                <a:solidFill>
                  <a:schemeClr val="accent2"/>
                </a:solidFill>
              </a:rPr>
              <a:t>Education</a:t>
            </a:r>
            <a:r>
              <a:rPr lang="en-US" dirty="0" smtClean="0"/>
              <a:t> Mask; The </a:t>
            </a:r>
            <a:r>
              <a:rPr lang="en-US" u="sng" dirty="0" smtClean="0">
                <a:solidFill>
                  <a:schemeClr val="accent2"/>
                </a:solidFill>
              </a:rPr>
              <a:t>Personality</a:t>
            </a:r>
            <a:r>
              <a:rPr lang="en-US" dirty="0" smtClean="0"/>
              <a:t> Mask; The </a:t>
            </a:r>
            <a:r>
              <a:rPr lang="en-US" u="sng" dirty="0" smtClean="0">
                <a:solidFill>
                  <a:schemeClr val="accent2"/>
                </a:solidFill>
              </a:rPr>
              <a:t>Rule-Keeper</a:t>
            </a:r>
            <a:r>
              <a:rPr lang="en-US" dirty="0" smtClean="0"/>
              <a:t> Mask; The </a:t>
            </a:r>
            <a:r>
              <a:rPr lang="en-US" u="sng" dirty="0" smtClean="0">
                <a:solidFill>
                  <a:schemeClr val="accent2"/>
                </a:solidFill>
              </a:rPr>
              <a:t>Religious</a:t>
            </a:r>
            <a:r>
              <a:rPr lang="en-US" dirty="0" smtClean="0"/>
              <a:t> Mask.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“Woe to you, scribes and Pharisees, </a:t>
            </a:r>
          </a:p>
          <a:p>
            <a:pPr marL="514350" indent="-514350" algn="ctr">
              <a:buNone/>
            </a:pPr>
            <a:r>
              <a:rPr lang="en-US" dirty="0" smtClean="0"/>
              <a:t>hypocrites!  For you clean the outside of </a:t>
            </a:r>
          </a:p>
          <a:p>
            <a:pPr marL="514350" indent="-514350" algn="ctr">
              <a:buNone/>
            </a:pPr>
            <a:r>
              <a:rPr lang="en-US" dirty="0" smtClean="0"/>
              <a:t>the cup and of the dish, but inside you are </a:t>
            </a:r>
          </a:p>
          <a:p>
            <a:pPr marL="514350" indent="-514350" algn="ctr">
              <a:buNone/>
            </a:pPr>
            <a:r>
              <a:rPr lang="en-US" dirty="0" smtClean="0"/>
              <a:t>full of robbery and self-indulgence.”</a:t>
            </a:r>
          </a:p>
          <a:p>
            <a:pPr marL="514350" indent="-514350" algn="ctr">
              <a:buNone/>
            </a:pPr>
            <a:endParaRPr lang="en-US" sz="1000" dirty="0" smtClean="0"/>
          </a:p>
          <a:p>
            <a:pPr marL="514350" indent="-514350" algn="ctr">
              <a:buNone/>
            </a:pPr>
            <a:r>
              <a:rPr lang="en-US" dirty="0" smtClean="0"/>
              <a:t>“Woe to you, scribes and Pharisees, </a:t>
            </a:r>
          </a:p>
          <a:p>
            <a:pPr marL="514350" indent="-514350" algn="ctr">
              <a:buNone/>
            </a:pPr>
            <a:r>
              <a:rPr lang="en-US" dirty="0" smtClean="0"/>
              <a:t>hypocrites!  For you are like white-washed </a:t>
            </a:r>
          </a:p>
          <a:p>
            <a:pPr marL="514350" indent="-514350" algn="ctr">
              <a:buNone/>
            </a:pPr>
            <a:r>
              <a:rPr lang="en-US" dirty="0" smtClean="0"/>
              <a:t>tombs which on the outside appear </a:t>
            </a:r>
          </a:p>
          <a:p>
            <a:pPr marL="514350" indent="-514350" algn="ctr">
              <a:buNone/>
            </a:pPr>
            <a:r>
              <a:rPr lang="en-US" dirty="0" smtClean="0"/>
              <a:t>beautiful, but inside they are full of dead </a:t>
            </a:r>
          </a:p>
          <a:p>
            <a:pPr marL="514350" indent="-514350" algn="ctr">
              <a:buNone/>
            </a:pPr>
            <a:r>
              <a:rPr lang="en-US" dirty="0" smtClean="0"/>
              <a:t>men’s bones and all uncleanness.”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23:25, 27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Implications, Generally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Depravity means we must not </a:t>
            </a:r>
            <a:r>
              <a:rPr lang="en-US" u="sng" dirty="0" smtClean="0">
                <a:solidFill>
                  <a:schemeClr val="accent2"/>
                </a:solidFill>
              </a:rPr>
              <a:t>trust</a:t>
            </a:r>
            <a:r>
              <a:rPr lang="en-US" dirty="0" smtClean="0"/>
              <a:t> ourselves alone.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“There is a way which seems right to a </a:t>
            </a:r>
          </a:p>
          <a:p>
            <a:pPr marL="514350" indent="-514350" algn="ctr">
              <a:buNone/>
            </a:pPr>
            <a:r>
              <a:rPr lang="en-US" dirty="0" smtClean="0"/>
              <a:t>man, but its end is the way of death.”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14:12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352122" y="12665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1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</a:t>
            </a:r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Twelve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Implications, Generally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u="sng" dirty="0" smtClean="0">
                <a:solidFill>
                  <a:schemeClr val="accent2"/>
                </a:solidFill>
              </a:rPr>
              <a:t>Admitting</a:t>
            </a:r>
            <a:r>
              <a:rPr lang="en-US" dirty="0" smtClean="0"/>
              <a:t> my depravity is the first step to finding a real relationship with God.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“Blessed are the poor in spirit, for </a:t>
            </a:r>
          </a:p>
          <a:p>
            <a:pPr marL="514350" indent="-514350" algn="ctr">
              <a:buNone/>
            </a:pPr>
            <a:r>
              <a:rPr lang="en-US" dirty="0" smtClean="0"/>
              <a:t>theirs is the kingdom of heaven.”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5:3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Implications, Generally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Progress in authentic manhood will parallel my growing </a:t>
            </a:r>
            <a:r>
              <a:rPr lang="en-US" u="sng" dirty="0" smtClean="0">
                <a:solidFill>
                  <a:schemeClr val="accent2"/>
                </a:solidFill>
              </a:rPr>
              <a:t>understanding</a:t>
            </a:r>
            <a:r>
              <a:rPr lang="en-US" dirty="0" smtClean="0"/>
              <a:t> of the depth and extent of my depravity.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“Jesus came into the world to </a:t>
            </a:r>
          </a:p>
          <a:p>
            <a:pPr marL="514350" indent="-514350" algn="ctr">
              <a:buNone/>
            </a:pPr>
            <a:r>
              <a:rPr lang="en-US" dirty="0" smtClean="0"/>
              <a:t>save sinners, among whom </a:t>
            </a:r>
          </a:p>
          <a:p>
            <a:pPr marL="514350" indent="-514350" algn="ctr">
              <a:buNone/>
            </a:pPr>
            <a:r>
              <a:rPr lang="en-US" dirty="0" smtClean="0"/>
              <a:t>I am the foremost of all.”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Timothy 1:15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Implications, Specifically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Depravity means men have a natural tendency to avoid </a:t>
            </a:r>
            <a:r>
              <a:rPr lang="en-US" u="sng" dirty="0" smtClean="0">
                <a:solidFill>
                  <a:schemeClr val="accent2"/>
                </a:solidFill>
              </a:rPr>
              <a:t>domestic</a:t>
            </a:r>
            <a:r>
              <a:rPr lang="en-US" dirty="0" smtClean="0"/>
              <a:t> responsibility.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Depravity means men have a tendency to </a:t>
            </a:r>
            <a:r>
              <a:rPr lang="en-US" u="sng" dirty="0" smtClean="0">
                <a:solidFill>
                  <a:schemeClr val="accent2"/>
                </a:solidFill>
              </a:rPr>
              <a:t>rule harshly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over women and children.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“Your desire shall be for your husband </a:t>
            </a:r>
          </a:p>
          <a:p>
            <a:pPr marL="514350" indent="-514350" algn="ctr">
              <a:buNone/>
            </a:pPr>
            <a:r>
              <a:rPr lang="en-US" dirty="0" smtClean="0"/>
              <a:t>and he shall rule over you.”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3:16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fathers, do not provoke your children to anger; but bring them up in the discipline and instruction of the Lord.”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6:4</a:t>
            </a: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Implications, Specifically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Depravity means men tent to get lost in their </a:t>
            </a:r>
            <a:r>
              <a:rPr lang="en-US" u="sng" dirty="0" smtClean="0">
                <a:solidFill>
                  <a:schemeClr val="accent2"/>
                </a:solidFill>
              </a:rPr>
              <a:t>careers</a:t>
            </a:r>
            <a:r>
              <a:rPr lang="en-US" dirty="0" smtClean="0"/>
              <a:t> and personal </a:t>
            </a:r>
            <a:r>
              <a:rPr lang="en-US" u="sng" dirty="0" smtClean="0">
                <a:solidFill>
                  <a:schemeClr val="accent2"/>
                </a:solidFill>
              </a:rPr>
              <a:t>pursuits</a:t>
            </a:r>
            <a:r>
              <a:rPr lang="en-US" dirty="0" smtClean="0"/>
              <a:t> and ignore </a:t>
            </a:r>
            <a:r>
              <a:rPr lang="en-US" u="sng" dirty="0" smtClean="0">
                <a:solidFill>
                  <a:schemeClr val="accent2"/>
                </a:solidFill>
              </a:rPr>
              <a:t>God’s greater purposes</a:t>
            </a:r>
            <a:r>
              <a:rPr lang="en-US" dirty="0" smtClean="0"/>
              <a:t> for their lives.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“I enlarged my works… I increased houses, </a:t>
            </a:r>
          </a:p>
          <a:p>
            <a:pPr marL="514350" indent="-514350" algn="ctr">
              <a:buNone/>
            </a:pPr>
            <a:r>
              <a:rPr lang="en-US" dirty="0" smtClean="0"/>
              <a:t>pools, gardens… I collected for myself silver </a:t>
            </a:r>
          </a:p>
          <a:p>
            <a:pPr marL="514350" indent="-514350" algn="ctr">
              <a:buNone/>
            </a:pPr>
            <a:r>
              <a:rPr lang="en-US" dirty="0" smtClean="0"/>
              <a:t>and gold and the pleasures of men… All </a:t>
            </a:r>
          </a:p>
          <a:p>
            <a:pPr marL="514350" indent="-514350" algn="ctr">
              <a:buNone/>
            </a:pPr>
            <a:r>
              <a:rPr lang="en-US" dirty="0" smtClean="0"/>
              <a:t>that my eyes desired, I did not refuse </a:t>
            </a:r>
          </a:p>
          <a:p>
            <a:pPr marL="514350" indent="-514350" algn="ctr">
              <a:buNone/>
            </a:pPr>
            <a:r>
              <a:rPr lang="en-US" dirty="0" smtClean="0"/>
              <a:t>them… Then I considered all my activities </a:t>
            </a:r>
          </a:p>
          <a:p>
            <a:pPr marL="514350" indent="-514350" algn="ctr">
              <a:buNone/>
            </a:pPr>
            <a:r>
              <a:rPr lang="en-US" dirty="0" smtClean="0"/>
              <a:t>and behold, all was vanity and empty.”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Ecclesiastes 2:4-11</a:t>
            </a: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Heart Wound Defined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We are all </a:t>
            </a:r>
            <a:r>
              <a:rPr lang="en-US" u="sng" dirty="0" smtClean="0">
                <a:solidFill>
                  <a:schemeClr val="accent2"/>
                </a:solidFill>
              </a:rPr>
              <a:t>fallen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/>
                </a:solidFill>
              </a:rPr>
              <a:t>flawed </a:t>
            </a:r>
          </a:p>
          <a:p>
            <a:pPr marL="514350" indent="-514350" algn="ctr">
              <a:buNone/>
            </a:pPr>
            <a:r>
              <a:rPr lang="en-US" dirty="0" smtClean="0"/>
              <a:t>creatures, at </a:t>
            </a:r>
            <a:r>
              <a:rPr lang="en-US" u="sng" dirty="0" smtClean="0">
                <a:solidFill>
                  <a:schemeClr val="accent2"/>
                </a:solidFill>
              </a:rPr>
              <a:t>odds by nature</a:t>
            </a:r>
            <a:r>
              <a:rPr lang="en-US" dirty="0" smtClean="0"/>
              <a:t> with our Creator and each other.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“We started out bad, </a:t>
            </a:r>
          </a:p>
          <a:p>
            <a:pPr marL="514350" indent="-514350" algn="ctr">
              <a:buNone/>
            </a:pPr>
            <a:r>
              <a:rPr lang="en-US" dirty="0" smtClean="0"/>
              <a:t>being born with evil natures.”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2:3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“There is none righteous, not even one; there is none who understands, there is none who seeks for God; all have turned aside, together they have become useless.  There is none who does good, there is not even one.”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Romans 3:10-12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Pain that Flows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 are </a:t>
            </a:r>
            <a:r>
              <a:rPr lang="en-US" u="sng" dirty="0" smtClean="0">
                <a:solidFill>
                  <a:schemeClr val="accent2"/>
                </a:solidFill>
              </a:rPr>
              <a:t>born separated</a:t>
            </a:r>
            <a:r>
              <a:rPr lang="en-US" dirty="0" smtClean="0"/>
              <a:t> from God.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Remember that you were separated</a:t>
            </a:r>
          </a:p>
          <a:p>
            <a:pPr marL="514350" indent="-514350" algn="ctr">
              <a:buNone/>
            </a:pPr>
            <a:r>
              <a:rPr lang="en-US" dirty="0" smtClean="0"/>
              <a:t>f</a:t>
            </a:r>
            <a:r>
              <a:rPr lang="en-US" dirty="0" smtClean="0"/>
              <a:t>rom Christ… having no hope and </a:t>
            </a:r>
          </a:p>
          <a:p>
            <a:pPr marL="514350" indent="-514350" algn="ctr">
              <a:buNone/>
            </a:pPr>
            <a:r>
              <a:rPr lang="en-US" dirty="0" smtClean="0"/>
              <a:t>without God in the world.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2:12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Pain that Flows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We are </a:t>
            </a:r>
            <a:r>
              <a:rPr lang="en-US" u="sng" dirty="0" smtClean="0">
                <a:solidFill>
                  <a:schemeClr val="accent2"/>
                </a:solidFill>
              </a:rPr>
              <a:t>bound</a:t>
            </a:r>
            <a:r>
              <a:rPr lang="en-US" dirty="0" smtClean="0"/>
              <a:t> to a life of futility.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“I have seen all the works which have been</a:t>
            </a:r>
          </a:p>
          <a:p>
            <a:pPr marL="514350" indent="-514350" algn="ctr">
              <a:buNone/>
            </a:pPr>
            <a:r>
              <a:rPr lang="en-US" dirty="0" smtClean="0"/>
              <a:t>done under the sun, and behold, all is</a:t>
            </a:r>
          </a:p>
          <a:p>
            <a:pPr marL="514350" indent="-514350" algn="ctr">
              <a:buNone/>
            </a:pPr>
            <a:r>
              <a:rPr lang="en-US" dirty="0" smtClean="0"/>
              <a:t>vanity and striving after the wind.”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Ecclesiastes 1:14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Pain that Flows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We are </a:t>
            </a:r>
            <a:r>
              <a:rPr lang="en-US" u="sng" dirty="0" smtClean="0">
                <a:solidFill>
                  <a:schemeClr val="accent2"/>
                </a:solidFill>
              </a:rPr>
              <a:t>enslaved</a:t>
            </a:r>
            <a:r>
              <a:rPr lang="en-US" dirty="0" smtClean="0"/>
              <a:t> to a corrupt nature.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“Man is born for trouble, </a:t>
            </a:r>
          </a:p>
          <a:p>
            <a:pPr marL="514350" indent="-514350" algn="ctr">
              <a:buNone/>
            </a:pPr>
            <a:r>
              <a:rPr lang="en-US" dirty="0" smtClean="0"/>
              <a:t>as sparks fly upward.”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Job 5:7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Pain that Flows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sz="3000" dirty="0" smtClean="0"/>
              <a:t>We are </a:t>
            </a:r>
            <a:r>
              <a:rPr lang="en-US" sz="3000" u="sng" dirty="0" smtClean="0">
                <a:solidFill>
                  <a:schemeClr val="accent2"/>
                </a:solidFill>
              </a:rPr>
              <a:t>bent</a:t>
            </a:r>
            <a:r>
              <a:rPr lang="en-US" sz="3000" dirty="0" smtClean="0"/>
              <a:t> to do evil.</a:t>
            </a:r>
          </a:p>
          <a:p>
            <a:pPr marL="514350" indent="-514350">
              <a:buNone/>
            </a:pPr>
            <a:endParaRPr lang="en-US" sz="900" dirty="0" smtClean="0"/>
          </a:p>
          <a:p>
            <a:pPr marL="514350" indent="-514350" algn="ctr">
              <a:buNone/>
            </a:pPr>
            <a:r>
              <a:rPr lang="en-US" dirty="0" smtClean="0"/>
              <a:t>“But when you follow our own wrong </a:t>
            </a:r>
          </a:p>
          <a:p>
            <a:pPr marL="514350" indent="-514350" algn="ctr">
              <a:buNone/>
            </a:pPr>
            <a:r>
              <a:rPr lang="en-US" dirty="0" smtClean="0"/>
              <a:t>inclinations, your lives will produce these evil </a:t>
            </a:r>
          </a:p>
          <a:p>
            <a:pPr marL="514350" indent="-514350" algn="ctr">
              <a:buNone/>
            </a:pPr>
            <a:r>
              <a:rPr lang="en-US" dirty="0" smtClean="0"/>
              <a:t>results: impure thoughts, eagerness for lustful </a:t>
            </a:r>
          </a:p>
          <a:p>
            <a:pPr marL="514350" indent="-514350" algn="ctr">
              <a:buNone/>
            </a:pPr>
            <a:r>
              <a:rPr lang="en-US" dirty="0" smtClean="0"/>
              <a:t>pleasure, idolatry, hatred and fighting, jealousy </a:t>
            </a:r>
          </a:p>
          <a:p>
            <a:pPr marL="514350" indent="-514350" algn="ctr">
              <a:buNone/>
            </a:pPr>
            <a:r>
              <a:rPr lang="en-US" dirty="0" smtClean="0"/>
              <a:t>and anger, constant effort to get the best for </a:t>
            </a:r>
          </a:p>
          <a:p>
            <a:pPr marL="514350" indent="-514350" algn="ctr">
              <a:buNone/>
            </a:pPr>
            <a:r>
              <a:rPr lang="en-US" dirty="0" smtClean="0"/>
              <a:t>yourself, complaints, and criticisms, the feeling </a:t>
            </a:r>
          </a:p>
          <a:p>
            <a:pPr marL="514350" indent="-514350" algn="ctr">
              <a:buNone/>
            </a:pPr>
            <a:r>
              <a:rPr lang="en-US" dirty="0" smtClean="0"/>
              <a:t>that everyone else is wrong except those in </a:t>
            </a:r>
          </a:p>
          <a:p>
            <a:pPr marL="514350" indent="-514350" algn="ctr">
              <a:buNone/>
            </a:pPr>
            <a:r>
              <a:rPr lang="en-US" dirty="0" smtClean="0"/>
              <a:t>your little group– and there will be envy, </a:t>
            </a:r>
          </a:p>
          <a:p>
            <a:pPr marL="514350" indent="-514350" algn="ctr">
              <a:buNone/>
            </a:pPr>
            <a:r>
              <a:rPr lang="en-US" dirty="0" smtClean="0"/>
              <a:t>murder, drunken-</a:t>
            </a:r>
            <a:r>
              <a:rPr lang="en-US" dirty="0" err="1" smtClean="0"/>
              <a:t>ness</a:t>
            </a:r>
            <a:r>
              <a:rPr lang="en-US" dirty="0" smtClean="0"/>
              <a:t>, wild parties, and all </a:t>
            </a:r>
          </a:p>
          <a:p>
            <a:pPr marL="514350" indent="-514350" algn="ctr">
              <a:buNone/>
            </a:pPr>
            <a:r>
              <a:rPr lang="en-US" dirty="0" smtClean="0"/>
              <a:t>that sort of thing.”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Galatians 5:19-21a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1114</Words>
  <Application>Microsoft Office PowerPoint</Application>
  <PresentationFormat>On-screen Show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Aspect</vt:lpstr>
      <vt:lpstr>Welcome to</vt:lpstr>
      <vt:lpstr>Session Twelve</vt:lpstr>
      <vt:lpstr>Heart Wound Defined</vt:lpstr>
      <vt:lpstr>Slide 4</vt:lpstr>
      <vt:lpstr>Slide 5</vt:lpstr>
      <vt:lpstr>Pain that Flows</vt:lpstr>
      <vt:lpstr>Pain that Flows</vt:lpstr>
      <vt:lpstr>Pain that Flows</vt:lpstr>
      <vt:lpstr>Pain that Flows</vt:lpstr>
      <vt:lpstr>In the Old Testament</vt:lpstr>
      <vt:lpstr>In the New Testament</vt:lpstr>
      <vt:lpstr>Implications, Generally</vt:lpstr>
      <vt:lpstr>Slide 13</vt:lpstr>
      <vt:lpstr>Implications, Generally</vt:lpstr>
      <vt:lpstr>Slide 15</vt:lpstr>
      <vt:lpstr>Implications, Generally</vt:lpstr>
      <vt:lpstr>Slide 17</vt:lpstr>
      <vt:lpstr>Implications, Generally</vt:lpstr>
      <vt:lpstr>Slide 19</vt:lpstr>
      <vt:lpstr>Implications, Generally</vt:lpstr>
      <vt:lpstr>Slide 21</vt:lpstr>
      <vt:lpstr>Implications, Generally</vt:lpstr>
      <vt:lpstr>Slide 23</vt:lpstr>
      <vt:lpstr>Implications, Specifically</vt:lpstr>
      <vt:lpstr>Slide 25</vt:lpstr>
      <vt:lpstr>Slide 26</vt:lpstr>
      <vt:lpstr>Implications, Specifically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Console</cp:lastModifiedBy>
  <cp:revision>92</cp:revision>
  <dcterms:created xsi:type="dcterms:W3CDTF">2011-10-10T16:22:03Z</dcterms:created>
  <dcterms:modified xsi:type="dcterms:W3CDTF">2011-11-01T22:05:29Z</dcterms:modified>
</cp:coreProperties>
</file>