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64" r:id="rId4"/>
    <p:sldId id="265" r:id="rId5"/>
    <p:sldId id="268" r:id="rId6"/>
    <p:sldId id="269" r:id="rId7"/>
    <p:sldId id="270" r:id="rId8"/>
    <p:sldId id="271" r:id="rId9"/>
    <p:sldId id="267" r:id="rId10"/>
    <p:sldId id="28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1615" y="533400"/>
            <a:ext cx="4287785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Absent Father Wound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Three words (or phrases) in remembering Dad.</a:t>
            </a:r>
          </a:p>
          <a:p>
            <a:pPr marL="1035558" lvl="2" indent="-51435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35558" lvl="2" indent="-51435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fill these blanks in about your Dad.</a:t>
            </a:r>
          </a:p>
          <a:p>
            <a:pPr marL="1035558" lvl="2" indent="-51435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35558" lvl="2" indent="-514350">
              <a:buClr>
                <a:schemeClr val="accent2"/>
              </a:buClr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_________________________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_________________________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_________________________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Absent Father Wound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Results of the Absent Father Wound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2"/>
                </a:solidFill>
              </a:rPr>
              <a:t>Anger and pain</a:t>
            </a:r>
            <a:endParaRPr lang="en-US" sz="28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fathers, do not provoke </a:t>
            </a:r>
          </a:p>
          <a:p>
            <a:pPr marL="514350" indent="-514350" algn="ctr">
              <a:buNone/>
            </a:pPr>
            <a:r>
              <a:rPr lang="en-US" dirty="0" smtClean="0"/>
              <a:t>your children to anger, but bring </a:t>
            </a:r>
          </a:p>
          <a:p>
            <a:pPr marL="514350" indent="-514350" algn="ctr">
              <a:buNone/>
            </a:pPr>
            <a:r>
              <a:rPr lang="en-US" dirty="0" smtClean="0"/>
              <a:t>them up in the discipline and</a:t>
            </a:r>
          </a:p>
          <a:p>
            <a:pPr marL="514350" indent="-514350" algn="ctr">
              <a:buNone/>
            </a:pPr>
            <a:r>
              <a:rPr lang="en-US" dirty="0" smtClean="0"/>
              <a:t> instruction of the Lord.”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6:4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Absent Father Wound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Results of the Absent Father Wound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2"/>
                </a:solidFill>
              </a:rPr>
              <a:t>Anger and pain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2"/>
                </a:solidFill>
              </a:rPr>
              <a:t>Extreme behavior and addictions or obsessions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“Fathers, do not exasperate</a:t>
            </a:r>
          </a:p>
          <a:p>
            <a:pPr marL="514350" indent="-514350" algn="ctr">
              <a:buNone/>
            </a:pPr>
            <a:r>
              <a:rPr lang="en-US" dirty="0" smtClean="0"/>
              <a:t>your children, that they</a:t>
            </a:r>
          </a:p>
          <a:p>
            <a:pPr marL="514350" indent="-514350" algn="ctr">
              <a:buNone/>
            </a:pPr>
            <a:r>
              <a:rPr lang="en-US" dirty="0" smtClean="0"/>
              <a:t>may lose heart.”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Colossians 3:21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Absent Father Wound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Results of the Absent Father Wound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2"/>
                </a:solidFill>
              </a:rPr>
              <a:t>Anger and pain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2"/>
                </a:solidFill>
              </a:rPr>
              <a:t>Extreme behavior and addictions or obsessions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2"/>
                </a:solidFill>
              </a:rPr>
              <a:t>An inner sense of </a:t>
            </a:r>
            <a:r>
              <a:rPr lang="en-US" sz="2800" u="sng" dirty="0" err="1" smtClean="0">
                <a:solidFill>
                  <a:schemeClr val="accent2"/>
                </a:solidFill>
              </a:rPr>
              <a:t>lostness</a:t>
            </a:r>
            <a:r>
              <a:rPr lang="en-US" sz="2800" u="sng" dirty="0" smtClean="0">
                <a:solidFill>
                  <a:schemeClr val="accent2"/>
                </a:solidFill>
              </a:rPr>
              <a:t> or incompleteness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2"/>
                </a:solidFill>
              </a:rPr>
              <a:t>Homosexuality</a:t>
            </a:r>
          </a:p>
          <a:p>
            <a:pPr marL="1035558" lvl="2" indent="-514350">
              <a:buClr>
                <a:schemeClr val="accent2"/>
              </a:buCl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Every Son Needs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Time together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Life Skills</a:t>
            </a:r>
            <a:endParaRPr lang="en-US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“Train up a child in the </a:t>
            </a:r>
          </a:p>
          <a:p>
            <a:pPr marL="514350" indent="-514350" algn="ctr">
              <a:buNone/>
            </a:pPr>
            <a:r>
              <a:rPr lang="en-US" dirty="0" smtClean="0"/>
              <a:t>way he should go; even </a:t>
            </a:r>
          </a:p>
          <a:p>
            <a:pPr marL="514350" indent="-514350" algn="ctr">
              <a:buNone/>
            </a:pPr>
            <a:r>
              <a:rPr lang="en-US" dirty="0" smtClean="0"/>
              <a:t>when he is old, he will </a:t>
            </a:r>
          </a:p>
          <a:p>
            <a:pPr marL="514350" indent="-514350" algn="ctr">
              <a:buNone/>
            </a:pPr>
            <a:r>
              <a:rPr lang="en-US" dirty="0" smtClean="0"/>
              <a:t>not depart from it.”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22:6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Every Son Needs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Time together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Life Skills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Direction with solid “why” answers.</a:t>
            </a:r>
            <a:endParaRPr lang="en-US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Five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770345" y="1278354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these words, which I am </a:t>
            </a:r>
          </a:p>
          <a:p>
            <a:pPr marL="514350" indent="-514350" algn="ctr">
              <a:buNone/>
            </a:pPr>
            <a:r>
              <a:rPr lang="en-US" dirty="0" smtClean="0"/>
              <a:t>Commanding you today, shall </a:t>
            </a:r>
          </a:p>
          <a:p>
            <a:pPr marL="514350" indent="-514350" algn="ctr">
              <a:buNone/>
            </a:pPr>
            <a:r>
              <a:rPr lang="en-US" dirty="0" smtClean="0"/>
              <a:t>be on your heart; and you shall </a:t>
            </a:r>
          </a:p>
          <a:p>
            <a:pPr marL="514350" indent="-514350" algn="ctr">
              <a:buNone/>
            </a:pPr>
            <a:r>
              <a:rPr lang="en-US" dirty="0" smtClean="0"/>
              <a:t>teach them to your sons and</a:t>
            </a:r>
          </a:p>
          <a:p>
            <a:pPr marL="514350" indent="-514350" algn="ctr">
              <a:buNone/>
            </a:pPr>
            <a:r>
              <a:rPr lang="en-US" dirty="0" smtClean="0"/>
              <a:t>shall talk of them when you sit in your house and when you walk </a:t>
            </a:r>
          </a:p>
          <a:p>
            <a:pPr marL="514350" indent="-514350" algn="ctr">
              <a:buNone/>
            </a:pPr>
            <a:r>
              <a:rPr lang="en-US" dirty="0" smtClean="0"/>
              <a:t>by the way and when you lie down </a:t>
            </a:r>
          </a:p>
          <a:p>
            <a:pPr marL="514350" indent="-514350" algn="ctr">
              <a:buNone/>
            </a:pPr>
            <a:r>
              <a:rPr lang="en-US" dirty="0" smtClean="0"/>
              <a:t>and when you rise up.”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Deuteronomy 6:6-7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Every Son Needs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Time together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Life Skills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Direction with solid “why” answers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Convictions through modeling</a:t>
            </a:r>
          </a:p>
          <a:p>
            <a:pPr marL="514350" indent="-514350">
              <a:buAutoNum type="alphaUcPeriod"/>
            </a:pPr>
            <a:endParaRPr lang="en-US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“You are witnesses, and so is God, </a:t>
            </a:r>
          </a:p>
          <a:p>
            <a:pPr marL="514350" indent="-514350" algn="ctr">
              <a:buNone/>
            </a:pPr>
            <a:r>
              <a:rPr lang="en-US" dirty="0" smtClean="0"/>
              <a:t>how devoutly and uprightly and </a:t>
            </a:r>
          </a:p>
          <a:p>
            <a:pPr marL="514350" indent="-514350" algn="ctr">
              <a:buNone/>
            </a:pPr>
            <a:r>
              <a:rPr lang="en-US" dirty="0" smtClean="0"/>
              <a:t>blamelessly we behaved toward you</a:t>
            </a:r>
          </a:p>
          <a:p>
            <a:pPr marL="514350" indent="-514350" algn="ctr">
              <a:buNone/>
            </a:pPr>
            <a:r>
              <a:rPr lang="en-US" dirty="0" smtClean="0"/>
              <a:t>believers; just as you know how </a:t>
            </a:r>
          </a:p>
          <a:p>
            <a:pPr marL="514350" indent="-514350" algn="ctr">
              <a:buNone/>
            </a:pPr>
            <a:r>
              <a:rPr lang="en-US" dirty="0" smtClean="0"/>
              <a:t>we were exhorting and encouraging </a:t>
            </a:r>
          </a:p>
          <a:p>
            <a:pPr marL="514350" indent="-514350" algn="ctr">
              <a:buNone/>
            </a:pPr>
            <a:r>
              <a:rPr lang="en-US" dirty="0" smtClean="0"/>
              <a:t>and imploring each one of you</a:t>
            </a:r>
          </a:p>
          <a:p>
            <a:pPr marL="514350" indent="-514350" algn="ctr">
              <a:buNone/>
            </a:pPr>
            <a:r>
              <a:rPr lang="en-US" dirty="0" smtClean="0"/>
              <a:t>as a father would his own</a:t>
            </a:r>
          </a:p>
          <a:p>
            <a:pPr marL="514350" indent="-514350" algn="ctr">
              <a:buNone/>
            </a:pPr>
            <a:r>
              <a:rPr lang="en-US" dirty="0" smtClean="0"/>
              <a:t>children.”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Thessalonians 2:10-11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Every Son Needs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Time together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Life Skills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Direction with solid “why” answers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Convictions through modeling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Dad’s heart</a:t>
            </a:r>
          </a:p>
          <a:p>
            <a:pPr marL="514350" indent="-514350">
              <a:buAutoNum type="alphaUcPeriod"/>
            </a:pPr>
            <a:endParaRPr lang="en-US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“This is my beloved Son, </a:t>
            </a:r>
          </a:p>
          <a:p>
            <a:pPr marL="514350" indent="-514350" algn="ctr">
              <a:buNone/>
            </a:pPr>
            <a:r>
              <a:rPr lang="en-US" dirty="0" smtClean="0"/>
              <a:t>in whom I am well-pleased; </a:t>
            </a:r>
          </a:p>
          <a:p>
            <a:pPr marL="514350" indent="-514350" algn="ctr">
              <a:buNone/>
            </a:pPr>
            <a:r>
              <a:rPr lang="en-US" dirty="0" smtClean="0"/>
              <a:t>listen to Him!”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17:5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Men Struggle Today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n-US" dirty="0" smtClean="0"/>
              <a:t>“And so </a:t>
            </a:r>
            <a:r>
              <a:rPr lang="en-US" u="sng" dirty="0" smtClean="0">
                <a:solidFill>
                  <a:schemeClr val="accent2"/>
                </a:solidFill>
              </a:rPr>
              <a:t>I wasn’t there</a:t>
            </a:r>
            <a:r>
              <a:rPr lang="en-US" dirty="0" smtClean="0"/>
              <a:t> to see him as </a:t>
            </a:r>
            <a:r>
              <a:rPr lang="en-US" u="sng" dirty="0" smtClean="0">
                <a:solidFill>
                  <a:schemeClr val="accent2"/>
                </a:solidFill>
              </a:rPr>
              <a:t>he</a:t>
            </a: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began to sink into himself</a:t>
            </a:r>
            <a:r>
              <a:rPr lang="en-US" dirty="0" smtClean="0"/>
              <a:t>.  I wasn’t</a:t>
            </a:r>
          </a:p>
          <a:p>
            <a:pPr marL="514350" indent="-514350" algn="ctr">
              <a:buNone/>
            </a:pPr>
            <a:r>
              <a:rPr lang="en-US" dirty="0" smtClean="0"/>
              <a:t>here to sense that </a:t>
            </a:r>
            <a:r>
              <a:rPr lang="en-US" u="sng" dirty="0" smtClean="0">
                <a:solidFill>
                  <a:schemeClr val="accent2"/>
                </a:solidFill>
              </a:rPr>
              <a:t>he might be drifting</a:t>
            </a:r>
          </a:p>
          <a:p>
            <a:pPr marL="514350" indent="-514350" algn="ctr">
              <a:buNone/>
            </a:pPr>
            <a:r>
              <a:rPr lang="en-US" dirty="0" smtClean="0"/>
              <a:t>toward that unimaginable realm of fantasy</a:t>
            </a:r>
          </a:p>
          <a:p>
            <a:pPr marL="514350" indent="-514350" algn="ctr">
              <a:buNone/>
            </a:pPr>
            <a:r>
              <a:rPr lang="en-US" dirty="0" smtClean="0"/>
              <a:t>and isolation that it would take nearly 30</a:t>
            </a:r>
          </a:p>
          <a:p>
            <a:pPr marL="514350" indent="-514350" algn="ctr">
              <a:buNone/>
            </a:pPr>
            <a:r>
              <a:rPr lang="en-US" dirty="0" smtClean="0"/>
              <a:t>years to recognize.”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Lionel </a:t>
            </a:r>
            <a:r>
              <a:rPr lang="en-US" dirty="0" err="1" smtClean="0"/>
              <a:t>Dahmer</a:t>
            </a: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A Father’s Story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609600"/>
          <a:ext cx="7848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5301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 anchor="ctr"/>
                </a:tc>
              </a:tr>
              <a:tr h="20915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 Living with biological</a:t>
                      </a:r>
                      <a:r>
                        <a:rPr lang="en-US" baseline="0" dirty="0" smtClean="0"/>
                        <a:t> father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2483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</a:t>
                      </a:r>
                      <a:r>
                        <a:rPr lang="en-US" baseline="0" dirty="0" smtClean="0"/>
                        <a:t> living apart from biological father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609600"/>
          <a:ext cx="7848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5301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 anchor="ctr"/>
                </a:tc>
              </a:tr>
              <a:tr h="20915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 Living with biological</a:t>
                      </a:r>
                      <a:r>
                        <a:rPr lang="en-US" baseline="0" dirty="0" smtClean="0"/>
                        <a:t> father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2483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</a:t>
                      </a:r>
                      <a:r>
                        <a:rPr lang="en-US" baseline="0" dirty="0" smtClean="0"/>
                        <a:t> living apart from biological father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609600"/>
          <a:ext cx="7848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5301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 anchor="ctr"/>
                </a:tc>
              </a:tr>
              <a:tr h="20915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 Living with biological</a:t>
                      </a:r>
                      <a:r>
                        <a:rPr lang="en-US" baseline="0" dirty="0" smtClean="0"/>
                        <a:t> father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2483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</a:t>
                      </a:r>
                      <a:r>
                        <a:rPr lang="en-US" baseline="0" dirty="0" smtClean="0"/>
                        <a:t> living apart from biological father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609600"/>
          <a:ext cx="7848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5301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 anchor="ctr"/>
                </a:tc>
              </a:tr>
              <a:tr h="20915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 Living with biological</a:t>
                      </a:r>
                      <a:r>
                        <a:rPr lang="en-US" baseline="0" dirty="0" smtClean="0"/>
                        <a:t> father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61.7</a:t>
                      </a:r>
                      <a:endParaRPr lang="en-US" dirty="0"/>
                    </a:p>
                  </a:txBody>
                  <a:tcPr anchor="ctr"/>
                </a:tc>
              </a:tr>
              <a:tr h="2483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</a:t>
                      </a:r>
                      <a:r>
                        <a:rPr lang="en-US" baseline="0" dirty="0" smtClean="0"/>
                        <a:t> living apart from biological father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 glory of sons</a:t>
            </a:r>
          </a:p>
          <a:p>
            <a:pPr marL="514350" indent="-514350" algn="ctr">
              <a:buNone/>
            </a:pPr>
            <a:r>
              <a:rPr lang="en-US" dirty="0" smtClean="0"/>
              <a:t>is their fathers.”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17:6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Absent Father Wound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A Definition:  An on-going emotional, social or spiritual </a:t>
            </a:r>
            <a:r>
              <a:rPr lang="en-US" u="sng" dirty="0" smtClean="0">
                <a:solidFill>
                  <a:schemeClr val="accent2"/>
                </a:solidFill>
              </a:rPr>
              <a:t>deficit</a:t>
            </a:r>
            <a:r>
              <a:rPr lang="en-US" dirty="0" smtClean="0"/>
              <a:t> ordinarily met in a </a:t>
            </a:r>
            <a:r>
              <a:rPr lang="en-US" u="sng" dirty="0" smtClean="0">
                <a:solidFill>
                  <a:schemeClr val="accent2"/>
                </a:solidFill>
              </a:rPr>
              <a:t>healthy relationship</a:t>
            </a:r>
            <a:r>
              <a:rPr lang="en-US" dirty="0" smtClean="0"/>
              <a:t> with Dad that must now be overcome by </a:t>
            </a:r>
            <a:r>
              <a:rPr lang="en-US" u="sng" dirty="0" smtClean="0">
                <a:solidFill>
                  <a:schemeClr val="accent2"/>
                </a:solidFill>
              </a:rPr>
              <a:t>other means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520</Words>
  <Application>Microsoft Office PowerPoint</Application>
  <PresentationFormat>On-screen Show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Welcome to</vt:lpstr>
      <vt:lpstr>Session Five</vt:lpstr>
      <vt:lpstr>Why Men Struggle Today</vt:lpstr>
      <vt:lpstr>Slide 4</vt:lpstr>
      <vt:lpstr>Slide 5</vt:lpstr>
      <vt:lpstr>Slide 6</vt:lpstr>
      <vt:lpstr>Slide 7</vt:lpstr>
      <vt:lpstr>Slide 8</vt:lpstr>
      <vt:lpstr>Absent Father Wound</vt:lpstr>
      <vt:lpstr>Slide 10</vt:lpstr>
      <vt:lpstr>Absent Father Wound</vt:lpstr>
      <vt:lpstr>Absent Father Wound</vt:lpstr>
      <vt:lpstr>Slide 13</vt:lpstr>
      <vt:lpstr>Absent Father Wound</vt:lpstr>
      <vt:lpstr>Slide 15</vt:lpstr>
      <vt:lpstr>Absent Father Wound</vt:lpstr>
      <vt:lpstr>What Every Son Needs</vt:lpstr>
      <vt:lpstr>Slide 18</vt:lpstr>
      <vt:lpstr>What Every Son Needs</vt:lpstr>
      <vt:lpstr>Slide 20</vt:lpstr>
      <vt:lpstr>What Every Son Needs</vt:lpstr>
      <vt:lpstr>Slide 22</vt:lpstr>
      <vt:lpstr>What Every Son Needs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21</cp:revision>
  <dcterms:created xsi:type="dcterms:W3CDTF">2011-10-10T16:22:03Z</dcterms:created>
  <dcterms:modified xsi:type="dcterms:W3CDTF">2011-10-24T16:42:01Z</dcterms:modified>
</cp:coreProperties>
</file>