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8" r:id="rId3"/>
    <p:sldId id="275" r:id="rId4"/>
    <p:sldId id="276" r:id="rId5"/>
    <p:sldId id="280" r:id="rId6"/>
    <p:sldId id="279" r:id="rId7"/>
    <p:sldId id="278" r:id="rId8"/>
    <p:sldId id="277" r:id="rId9"/>
    <p:sldId id="281" r:id="rId10"/>
    <p:sldId id="282" r:id="rId11"/>
    <p:sldId id="284" r:id="rId12"/>
    <p:sldId id="285" r:id="rId13"/>
    <p:sldId id="286" r:id="rId14"/>
    <p:sldId id="287" r:id="rId15"/>
    <p:sldId id="288" r:id="rId16"/>
    <p:sldId id="289" r:id="rId17"/>
    <p:sldId id="290" r:id="rId18"/>
    <p:sldId id="291" r:id="rId19"/>
    <p:sldId id="292" r:id="rId20"/>
    <p:sldId id="293" r:id="rId21"/>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FFA00A3-7C7D-4359-BDBB-58ED31FBD0D7}" type="datetimeFigureOut">
              <a:rPr lang="en-US" smtClean="0"/>
              <a:pPr/>
              <a:t>10/24/2011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FA00A3-7C7D-4359-BDBB-58ED31FBD0D7}" type="datetimeFigureOut">
              <a:rPr lang="en-US" smtClean="0"/>
              <a:pPr/>
              <a:t>10/24/2011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FA00A3-7C7D-4359-BDBB-58ED31FBD0D7}" type="datetimeFigureOut">
              <a:rPr lang="en-US" smtClean="0"/>
              <a:pPr/>
              <a:t>10/24/2011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FA00A3-7C7D-4359-BDBB-58ED31FBD0D7}" type="datetimeFigureOut">
              <a:rPr lang="en-US" smtClean="0"/>
              <a:pPr/>
              <a:t>10/24/2011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FFA00A3-7C7D-4359-BDBB-58ED31FBD0D7}" type="datetimeFigureOut">
              <a:rPr lang="en-US" smtClean="0"/>
              <a:pPr/>
              <a:t>10/24/2011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FA00A3-7C7D-4359-BDBB-58ED31FBD0D7}" type="datetimeFigureOut">
              <a:rPr lang="en-US" smtClean="0"/>
              <a:pPr/>
              <a:t>10/24/2011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FFA00A3-7C7D-4359-BDBB-58ED31FBD0D7}" type="datetimeFigureOut">
              <a:rPr lang="en-US" smtClean="0"/>
              <a:pPr/>
              <a:t>10/24/2011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FFA00A3-7C7D-4359-BDBB-58ED31FBD0D7}" type="datetimeFigureOut">
              <a:rPr lang="en-US" smtClean="0"/>
              <a:pPr/>
              <a:t>10/24/2011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FFA00A3-7C7D-4359-BDBB-58ED31FBD0D7}" type="datetimeFigureOut">
              <a:rPr lang="en-US" smtClean="0"/>
              <a:pPr/>
              <a:t>10/24/2011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FA00A3-7C7D-4359-BDBB-58ED31FBD0D7}" type="datetimeFigureOut">
              <a:rPr lang="en-US" smtClean="0"/>
              <a:pPr/>
              <a:t>10/24/2011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327E856-0AA4-4B9C-9FCA-496D89ACCA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FA00A3-7C7D-4359-BDBB-58ED31FBD0D7}" type="datetimeFigureOut">
              <a:rPr lang="en-US" smtClean="0"/>
              <a:pPr/>
              <a:t>10/24/2011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327E856-0AA4-4B9C-9FCA-496D89ACCAD6}"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FFA00A3-7C7D-4359-BDBB-58ED31FBD0D7}" type="datetimeFigureOut">
              <a:rPr lang="en-US" smtClean="0"/>
              <a:pPr/>
              <a:t>10/24/2011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327E856-0AA4-4B9C-9FCA-496D89ACCA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rmAutofit/>
          </a:bodyPr>
          <a:lstStyle/>
          <a:p>
            <a:r>
              <a:rPr lang="en-US" sz="8000" dirty="0" smtClean="0">
                <a:solidFill>
                  <a:schemeClr val="tx1"/>
                </a:solidFill>
                <a:latin typeface="Arial Narrow" pitchFamily="34" charset="0"/>
              </a:rPr>
              <a:t>Welcome to</a:t>
            </a:r>
            <a:endParaRPr lang="en-US" sz="8000" dirty="0">
              <a:solidFill>
                <a:schemeClr val="tx1"/>
              </a:solidFill>
              <a:latin typeface="Arial Narrow" pitchFamily="34" charset="0"/>
            </a:endParaRPr>
          </a:p>
        </p:txBody>
      </p:sp>
      <p:pic>
        <p:nvPicPr>
          <p:cNvPr id="4" name="Picture 3" descr="NewMFLogo_cardboard.jpg"/>
          <p:cNvPicPr>
            <a:picLocks noChangeAspect="1"/>
          </p:cNvPicPr>
          <p:nvPr/>
        </p:nvPicPr>
        <p:blipFill>
          <a:blip r:embed="rId2" cstate="print"/>
          <a:stretch>
            <a:fillRect/>
          </a:stretch>
        </p:blipFill>
        <p:spPr>
          <a:xfrm>
            <a:off x="1676400" y="2209800"/>
            <a:ext cx="5914778" cy="379253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Exploring Mother Wound</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447800"/>
            <a:ext cx="8183880" cy="4800600"/>
          </a:xfrm>
        </p:spPr>
        <p:txBody>
          <a:bodyPr/>
          <a:lstStyle/>
          <a:p>
            <a:pPr marL="514350" indent="-514350">
              <a:buFont typeface="+mj-lt"/>
              <a:buAutoNum type="alphaUcPeriod"/>
            </a:pPr>
            <a:r>
              <a:rPr lang="en-US" dirty="0" smtClean="0"/>
              <a:t>A Definition</a:t>
            </a:r>
          </a:p>
          <a:p>
            <a:pPr marL="514350" indent="-514350">
              <a:buNone/>
            </a:pPr>
            <a:endParaRPr lang="en-US" dirty="0" smtClean="0"/>
          </a:p>
          <a:p>
            <a:pPr marL="514350" indent="-514350">
              <a:buNone/>
            </a:pPr>
            <a:r>
              <a:rPr lang="en-US" sz="2800" dirty="0" smtClean="0"/>
              <a:t>	An </a:t>
            </a:r>
            <a:r>
              <a:rPr lang="en-US" sz="2800" u="sng" dirty="0" smtClean="0">
                <a:solidFill>
                  <a:schemeClr val="accent2"/>
                </a:solidFill>
              </a:rPr>
              <a:t>unhealthy</a:t>
            </a:r>
            <a:r>
              <a:rPr lang="en-US" sz="2800" dirty="0" smtClean="0"/>
              <a:t> emotional relationship with Mother that causes a son to either be </a:t>
            </a:r>
            <a:r>
              <a:rPr lang="en-US" sz="2800" u="sng" dirty="0" smtClean="0">
                <a:solidFill>
                  <a:schemeClr val="accent2"/>
                </a:solidFill>
              </a:rPr>
              <a:t>threatened</a:t>
            </a:r>
            <a:r>
              <a:rPr lang="en-US" sz="2800" dirty="0" smtClean="0"/>
              <a:t> by the influence of women later on in life or to </a:t>
            </a:r>
            <a:r>
              <a:rPr lang="en-US" sz="2800" u="sng" dirty="0" smtClean="0">
                <a:solidFill>
                  <a:schemeClr val="accent2"/>
                </a:solidFill>
              </a:rPr>
              <a:t>over-identify</a:t>
            </a:r>
            <a:r>
              <a:rPr lang="en-US" sz="2800" dirty="0" smtClean="0"/>
              <a:t> and become </a:t>
            </a:r>
            <a:r>
              <a:rPr lang="en-US" sz="2800" u="sng" dirty="0" smtClean="0">
                <a:solidFill>
                  <a:schemeClr val="accent2"/>
                </a:solidFill>
              </a:rPr>
              <a:t>submissive</a:t>
            </a:r>
            <a:r>
              <a:rPr lang="en-US" sz="2800" dirty="0" smtClean="0"/>
              <a:t> to that influence.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Exploring Mother Wound</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447800"/>
            <a:ext cx="8183880" cy="4800600"/>
          </a:xfrm>
        </p:spPr>
        <p:txBody>
          <a:bodyPr/>
          <a:lstStyle/>
          <a:p>
            <a:pPr marL="514350" indent="-514350">
              <a:buFont typeface="+mj-lt"/>
              <a:buAutoNum type="alphaUcPeriod" startAt="2"/>
            </a:pPr>
            <a:r>
              <a:rPr lang="en-US" dirty="0" smtClean="0"/>
              <a:t>Important Characteristics</a:t>
            </a:r>
          </a:p>
          <a:p>
            <a:pPr marL="1035558" lvl="2" indent="-514350">
              <a:buClr>
                <a:schemeClr val="accent2"/>
              </a:buClr>
              <a:buFont typeface="+mj-lt"/>
              <a:buAutoNum type="arabicPeriod"/>
            </a:pPr>
            <a:r>
              <a:rPr lang="en-US" sz="2800" dirty="0" smtClean="0"/>
              <a:t>This wound is not blatant, but </a:t>
            </a:r>
            <a:r>
              <a:rPr lang="en-US" sz="2800" u="sng" dirty="0" smtClean="0">
                <a:solidFill>
                  <a:schemeClr val="accent2"/>
                </a:solidFill>
              </a:rPr>
              <a:t>subtle</a:t>
            </a:r>
            <a:r>
              <a:rPr lang="en-US" sz="2800" dirty="0" smtClean="0"/>
              <a:t>.</a:t>
            </a:r>
          </a:p>
          <a:p>
            <a:pPr marL="1035558" lvl="2" indent="-514350">
              <a:buClr>
                <a:schemeClr val="accent2"/>
              </a:buClr>
              <a:buFont typeface="+mj-lt"/>
              <a:buAutoNum type="arabicPeriod"/>
            </a:pPr>
            <a:r>
              <a:rPr lang="en-US" sz="2800" dirty="0" smtClean="0"/>
              <a:t>This wound is not one of abuse, neglect, or absenteeism, but </a:t>
            </a:r>
            <a:r>
              <a:rPr lang="en-US" sz="2800" smtClean="0"/>
              <a:t>a wound disguised </a:t>
            </a:r>
            <a:r>
              <a:rPr lang="en-US" sz="2800" dirty="0" smtClean="0"/>
              <a:t>as </a:t>
            </a:r>
            <a:r>
              <a:rPr lang="en-US" sz="2800" u="sng" dirty="0" smtClean="0">
                <a:solidFill>
                  <a:schemeClr val="accent2"/>
                </a:solidFill>
              </a:rPr>
              <a:t>love and care</a:t>
            </a:r>
            <a:r>
              <a:rPr lang="en-US" sz="2800" dirty="0" smtClean="0"/>
              <a:t>.</a:t>
            </a:r>
          </a:p>
          <a:p>
            <a:pPr marL="1035558" lvl="2" indent="-514350">
              <a:buClr>
                <a:schemeClr val="accent2"/>
              </a:buClr>
              <a:buFont typeface="+mj-lt"/>
              <a:buAutoNum type="arabicPeriod"/>
            </a:pPr>
            <a:r>
              <a:rPr lang="en-US" sz="2800" dirty="0" smtClean="0"/>
              <a:t>This is not a wound of </a:t>
            </a:r>
            <a:r>
              <a:rPr lang="en-US" sz="2800" u="sng" dirty="0" smtClean="0">
                <a:solidFill>
                  <a:schemeClr val="accent2"/>
                </a:solidFill>
              </a:rPr>
              <a:t>inattention</a:t>
            </a:r>
            <a:r>
              <a:rPr lang="en-US" sz="2800" dirty="0" smtClean="0"/>
              <a:t>, but </a:t>
            </a:r>
            <a:r>
              <a:rPr lang="en-US" sz="2800" u="sng" dirty="0" smtClean="0">
                <a:solidFill>
                  <a:schemeClr val="accent2"/>
                </a:solidFill>
              </a:rPr>
              <a:t>over-attention</a:t>
            </a:r>
            <a:r>
              <a:rPr lang="en-US" sz="2800" dirty="0" smtClean="0"/>
              <a:t>.</a:t>
            </a:r>
          </a:p>
          <a:p>
            <a:pPr marL="1035558" lvl="2" indent="-514350">
              <a:buClr>
                <a:schemeClr val="accent2"/>
              </a:buClr>
              <a:buFont typeface="+mj-lt"/>
              <a:buAutoNum type="arabicPeriod"/>
            </a:pPr>
            <a:r>
              <a:rPr lang="en-US" sz="2800" dirty="0" smtClean="0"/>
              <a:t>This wound looks like </a:t>
            </a:r>
            <a:r>
              <a:rPr lang="en-US" sz="2800" u="sng" dirty="0" smtClean="0">
                <a:solidFill>
                  <a:schemeClr val="accent2"/>
                </a:solidFill>
              </a:rPr>
              <a:t>love</a:t>
            </a:r>
            <a:r>
              <a:rPr lang="en-US" sz="2800" dirty="0" smtClean="0"/>
              <a:t>, but feels like </a:t>
            </a:r>
            <a:r>
              <a:rPr lang="en-US" sz="2800" u="sng" dirty="0" smtClean="0">
                <a:solidFill>
                  <a:schemeClr val="accent2"/>
                </a:solidFill>
              </a:rPr>
              <a:t>control</a:t>
            </a:r>
            <a:r>
              <a:rPr lang="en-US" sz="2800" dirty="0" smtClean="0"/>
              <a:t>.</a:t>
            </a:r>
          </a:p>
          <a:p>
            <a:pPr marL="1035558" lvl="2" indent="-514350">
              <a:buClr>
                <a:schemeClr val="accent2"/>
              </a:buClr>
              <a:buNone/>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Exploring Mother Wound</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447800"/>
            <a:ext cx="8183880" cy="4800600"/>
          </a:xfrm>
        </p:spPr>
        <p:txBody>
          <a:bodyPr/>
          <a:lstStyle/>
          <a:p>
            <a:pPr marL="1035558" lvl="2" indent="-514350">
              <a:buClr>
                <a:schemeClr val="accent2"/>
              </a:buClr>
              <a:buFont typeface="+mj-lt"/>
              <a:buAutoNum type="arabicPeriod" startAt="5"/>
            </a:pPr>
            <a:r>
              <a:rPr lang="en-US" sz="2800" dirty="0" smtClean="0"/>
              <a:t>This wound is so powerful, it can wrongly </a:t>
            </a:r>
            <a:r>
              <a:rPr lang="en-US" sz="2800" u="sng" dirty="0" smtClean="0">
                <a:solidFill>
                  <a:schemeClr val="accent2"/>
                </a:solidFill>
              </a:rPr>
              <a:t>shape</a:t>
            </a:r>
            <a:r>
              <a:rPr lang="en-US" sz="2800" dirty="0" smtClean="0"/>
              <a:t> or </a:t>
            </a:r>
            <a:r>
              <a:rPr lang="en-US" sz="2800" u="sng" dirty="0" smtClean="0">
                <a:solidFill>
                  <a:schemeClr val="accent2"/>
                </a:solidFill>
              </a:rPr>
              <a:t>warp</a:t>
            </a:r>
            <a:r>
              <a:rPr lang="en-US" sz="2800" dirty="0" smtClean="0"/>
              <a:t> the masculine psyche.</a:t>
            </a:r>
          </a:p>
          <a:p>
            <a:pPr marL="1035558" lvl="2" indent="-514350">
              <a:buClr>
                <a:schemeClr val="accent2"/>
              </a:buClr>
              <a:buNone/>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1447800" y="533400"/>
            <a:ext cx="6397988" cy="5276849"/>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How this Wound Occurs</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447800"/>
            <a:ext cx="8183880" cy="4800600"/>
          </a:xfrm>
        </p:spPr>
        <p:txBody>
          <a:bodyPr/>
          <a:lstStyle/>
          <a:p>
            <a:pPr marL="514350" indent="-514350">
              <a:buFont typeface="+mj-lt"/>
              <a:buAutoNum type="alphaUcPeriod"/>
            </a:pPr>
            <a:r>
              <a:rPr lang="en-US" dirty="0" smtClean="0"/>
              <a:t>It often begins with an </a:t>
            </a:r>
            <a:r>
              <a:rPr lang="en-US" u="sng" dirty="0" smtClean="0">
                <a:solidFill>
                  <a:schemeClr val="accent2"/>
                </a:solidFill>
              </a:rPr>
              <a:t>absent</a:t>
            </a:r>
            <a:r>
              <a:rPr lang="en-US" dirty="0" smtClean="0"/>
              <a:t> or </a:t>
            </a:r>
            <a:r>
              <a:rPr lang="en-US" u="sng" dirty="0" smtClean="0">
                <a:solidFill>
                  <a:schemeClr val="accent2"/>
                </a:solidFill>
              </a:rPr>
              <a:t>distant</a:t>
            </a:r>
            <a:r>
              <a:rPr lang="en-US" dirty="0" smtClean="0"/>
              <a:t> father.</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22248"/>
            <a:ext cx="8183880" cy="4187952"/>
          </a:xfrm>
        </p:spPr>
        <p:txBody>
          <a:bodyPr>
            <a:normAutofit/>
          </a:bodyPr>
          <a:lstStyle/>
          <a:p>
            <a:pPr algn="ctr">
              <a:buNone/>
            </a:pPr>
            <a:r>
              <a:rPr lang="en-US" sz="8000" b="1" dirty="0" smtClean="0"/>
              <a:t>THE FEMINIZED MAN</a:t>
            </a:r>
            <a:endParaRPr lang="en-US" sz="80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How this Wound Occurs</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447800"/>
            <a:ext cx="8183880" cy="4800600"/>
          </a:xfrm>
        </p:spPr>
        <p:txBody>
          <a:bodyPr/>
          <a:lstStyle/>
          <a:p>
            <a:pPr marL="514350" indent="-514350">
              <a:buFont typeface="+mj-lt"/>
              <a:buAutoNum type="alphaUcPeriod"/>
            </a:pPr>
            <a:r>
              <a:rPr lang="en-US" dirty="0" smtClean="0"/>
              <a:t>It often begins with an </a:t>
            </a:r>
            <a:r>
              <a:rPr lang="en-US" u="sng" dirty="0" smtClean="0">
                <a:solidFill>
                  <a:schemeClr val="accent2"/>
                </a:solidFill>
              </a:rPr>
              <a:t>absent</a:t>
            </a:r>
            <a:r>
              <a:rPr lang="en-US" dirty="0" smtClean="0"/>
              <a:t> or </a:t>
            </a:r>
            <a:r>
              <a:rPr lang="en-US" u="sng" dirty="0" smtClean="0">
                <a:solidFill>
                  <a:schemeClr val="accent2"/>
                </a:solidFill>
              </a:rPr>
              <a:t>distant</a:t>
            </a:r>
            <a:r>
              <a:rPr lang="en-US" dirty="0" smtClean="0"/>
              <a:t> father.</a:t>
            </a:r>
          </a:p>
          <a:p>
            <a:pPr marL="514350" indent="-514350">
              <a:buFont typeface="+mj-lt"/>
              <a:buAutoNum type="alphaUcPeriod"/>
            </a:pPr>
            <a:r>
              <a:rPr lang="en-US" sz="2800" dirty="0" smtClean="0"/>
              <a:t>It can also be inflicted by one of </a:t>
            </a:r>
            <a:r>
              <a:rPr lang="en-US" sz="2800" u="sng" dirty="0" smtClean="0">
                <a:solidFill>
                  <a:schemeClr val="accent2"/>
                </a:solidFill>
              </a:rPr>
              <a:t>four types of Moms</a:t>
            </a:r>
            <a:r>
              <a:rPr lang="en-US" sz="28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Four Types of Moms</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447800"/>
            <a:ext cx="8183880" cy="4800600"/>
          </a:xfrm>
        </p:spPr>
        <p:txBody>
          <a:bodyPr/>
          <a:lstStyle/>
          <a:p>
            <a:pPr marL="514350" indent="-514350">
              <a:buFont typeface="+mj-lt"/>
              <a:buAutoNum type="arabicPeriod"/>
            </a:pPr>
            <a:r>
              <a:rPr lang="en-US" u="sng" dirty="0" smtClean="0">
                <a:solidFill>
                  <a:schemeClr val="accent2"/>
                </a:solidFill>
              </a:rPr>
              <a:t>Ignorant</a:t>
            </a:r>
            <a:r>
              <a:rPr lang="en-US" dirty="0" smtClean="0"/>
              <a:t> Moms.</a:t>
            </a:r>
          </a:p>
          <a:p>
            <a:pPr marL="514350" indent="-514350">
              <a:buFont typeface="+mj-lt"/>
              <a:buAutoNum type="arabicPeriod"/>
            </a:pPr>
            <a:endParaRPr lang="en-US" dirty="0" smtClean="0"/>
          </a:p>
          <a:p>
            <a:pPr marL="514350" indent="-514350">
              <a:buFont typeface="+mj-lt"/>
              <a:buAutoNum type="arabicPeriod"/>
            </a:pPr>
            <a:r>
              <a:rPr lang="en-US" u="sng" dirty="0" smtClean="0">
                <a:solidFill>
                  <a:schemeClr val="accent2"/>
                </a:solidFill>
              </a:rPr>
              <a:t>Needy, hurting</a:t>
            </a:r>
            <a:r>
              <a:rPr lang="en-US" dirty="0" smtClean="0"/>
              <a:t> Moms.</a:t>
            </a:r>
          </a:p>
          <a:p>
            <a:pPr marL="514350" indent="-514350">
              <a:buFont typeface="+mj-lt"/>
              <a:buAutoNum type="arabicPeriod"/>
            </a:pPr>
            <a:endParaRPr lang="en-US" dirty="0" smtClean="0"/>
          </a:p>
          <a:p>
            <a:pPr marL="514350" indent="-514350">
              <a:buFont typeface="+mj-lt"/>
              <a:buAutoNum type="arabicPeriod"/>
            </a:pPr>
            <a:r>
              <a:rPr lang="en-US" u="sng" dirty="0" smtClean="0">
                <a:solidFill>
                  <a:schemeClr val="accent2"/>
                </a:solidFill>
              </a:rPr>
              <a:t>Unwilling to release</a:t>
            </a:r>
            <a:r>
              <a:rPr lang="en-US" dirty="0" smtClean="0"/>
              <a:t> Moms.</a:t>
            </a:r>
          </a:p>
          <a:p>
            <a:pPr marL="514350" indent="-514350">
              <a:buFont typeface="+mj-lt"/>
              <a:buAutoNum type="arabicPeriod"/>
            </a:pPr>
            <a:endParaRPr lang="en-US" dirty="0" smtClean="0"/>
          </a:p>
          <a:p>
            <a:pPr marL="514350" indent="-514350">
              <a:buFont typeface="+mj-lt"/>
              <a:buAutoNum type="arabicPeriod"/>
            </a:pPr>
            <a:r>
              <a:rPr lang="en-US" u="sng" dirty="0" smtClean="0">
                <a:solidFill>
                  <a:schemeClr val="accent2"/>
                </a:solidFill>
              </a:rPr>
              <a:t>Fill in the gaps</a:t>
            </a:r>
            <a:r>
              <a:rPr lang="en-US" dirty="0" smtClean="0"/>
              <a:t> Moms.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Two Responses</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371600"/>
            <a:ext cx="8183880" cy="4800600"/>
          </a:xfrm>
        </p:spPr>
        <p:txBody>
          <a:bodyPr/>
          <a:lstStyle/>
          <a:p>
            <a:pPr marL="514350" indent="-514350" algn="ctr">
              <a:buNone/>
            </a:pPr>
            <a:r>
              <a:rPr lang="en-US" u="sng" dirty="0" smtClean="0">
                <a:solidFill>
                  <a:schemeClr val="accent2"/>
                </a:solidFill>
              </a:rPr>
              <a:t>One tendency</a:t>
            </a:r>
            <a:r>
              <a:rPr lang="en-US" dirty="0" smtClean="0"/>
              <a:t> for boys growing up in </a:t>
            </a:r>
          </a:p>
          <a:p>
            <a:pPr marL="514350" indent="-514350" algn="ctr">
              <a:buNone/>
            </a:pPr>
            <a:r>
              <a:rPr lang="en-US" dirty="0" smtClean="0"/>
              <a:t>such circumstances is to rebel against women who are authorities over </a:t>
            </a:r>
          </a:p>
          <a:p>
            <a:pPr marL="514350" indent="-514350" algn="ctr">
              <a:buNone/>
            </a:pPr>
            <a:r>
              <a:rPr lang="en-US" dirty="0" smtClean="0"/>
              <a:t>them and become socially </a:t>
            </a:r>
          </a:p>
          <a:p>
            <a:pPr marL="514350" indent="-514350" algn="ctr">
              <a:buNone/>
            </a:pPr>
            <a:r>
              <a:rPr lang="en-US" dirty="0" smtClean="0"/>
              <a:t>disruptive- irresponsible in family and </a:t>
            </a:r>
          </a:p>
          <a:p>
            <a:pPr marL="514350" indent="-514350" algn="ctr">
              <a:buNone/>
            </a:pPr>
            <a:r>
              <a:rPr lang="en-US" dirty="0" smtClean="0"/>
              <a:t>work commitments, overly assertive </a:t>
            </a:r>
          </a:p>
          <a:p>
            <a:pPr marL="514350" indent="-514350" algn="ctr">
              <a:buNone/>
            </a:pPr>
            <a:r>
              <a:rPr lang="en-US" dirty="0" smtClean="0"/>
              <a:t>about their manly prowess, especially in sexual areas, or leading lives characterized by violence and crime, alcoholism, and other addictions.</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Two Responses</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371600"/>
            <a:ext cx="8183880" cy="4800600"/>
          </a:xfrm>
        </p:spPr>
        <p:txBody>
          <a:bodyPr>
            <a:normAutofit/>
          </a:bodyPr>
          <a:lstStyle/>
          <a:p>
            <a:pPr marL="514350" indent="-514350" algn="ctr">
              <a:buNone/>
            </a:pPr>
            <a:r>
              <a:rPr lang="en-US" u="sng" dirty="0" smtClean="0">
                <a:solidFill>
                  <a:schemeClr val="accent2"/>
                </a:solidFill>
              </a:rPr>
              <a:t>Another tendency</a:t>
            </a:r>
            <a:r>
              <a:rPr lang="en-US" dirty="0" smtClean="0"/>
              <a:t> for young men is to identify with the adult women who are authorities in their lives and learn to behave or react in ways that are more appropriate to women than to men.  To the extent that young males take either option, they do not learn the discipline, the responsibility, and the character involved in being a man.</a:t>
            </a:r>
          </a:p>
          <a:p>
            <a:pPr marL="514350" indent="-514350" algn="ctr">
              <a:buNone/>
            </a:pPr>
            <a:r>
              <a:rPr lang="en-US" sz="2000" i="1" dirty="0" smtClean="0">
                <a:solidFill>
                  <a:schemeClr val="tx1">
                    <a:lumMod val="65000"/>
                    <a:lumOff val="35000"/>
                  </a:schemeClr>
                </a:solidFill>
              </a:rPr>
              <a:t>Prentice Tipton, “The Crisis in Black Manhood”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tretch>
            <a:fillRect/>
          </a:stretch>
        </p:blipFill>
        <p:spPr bwMode="auto">
          <a:xfrm rot="21165017">
            <a:off x="617945" y="1278354"/>
            <a:ext cx="4668733" cy="4668733"/>
          </a:xfrm>
          <a:prstGeom prst="rect">
            <a:avLst/>
          </a:prstGeom>
          <a:noFill/>
          <a:ln w="9525">
            <a:noFill/>
            <a:miter lim="800000"/>
            <a:headEnd/>
            <a:tailEnd/>
          </a:ln>
          <a:effectLst/>
        </p:spPr>
      </p:pic>
      <p:sp>
        <p:nvSpPr>
          <p:cNvPr id="2" name="Title 1"/>
          <p:cNvSpPr>
            <a:spLocks noGrp="1"/>
          </p:cNvSpPr>
          <p:nvPr>
            <p:ph type="ctrTitle"/>
          </p:nvPr>
        </p:nvSpPr>
        <p:spPr>
          <a:xfrm>
            <a:off x="990600" y="533400"/>
            <a:ext cx="7772400" cy="1470025"/>
          </a:xfrm>
        </p:spPr>
        <p:txBody>
          <a:bodyPr>
            <a:normAutofit/>
          </a:bodyPr>
          <a:lstStyle/>
          <a:p>
            <a:r>
              <a:rPr lang="en-US" sz="5000" dirty="0" smtClean="0">
                <a:solidFill>
                  <a:schemeClr val="tx1"/>
                </a:solidFill>
                <a:latin typeface="Arial Narrow" pitchFamily="34" charset="0"/>
              </a:rPr>
              <a:t>Session Seven</a:t>
            </a:r>
            <a:endParaRPr lang="en-US" sz="500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Two Reponses</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447800"/>
            <a:ext cx="8183880" cy="4800600"/>
          </a:xfrm>
        </p:spPr>
        <p:txBody>
          <a:bodyPr/>
          <a:lstStyle/>
          <a:p>
            <a:pPr marL="514350" indent="-514350">
              <a:buFont typeface="+mj-lt"/>
              <a:buAutoNum type="alphaUcPeriod"/>
            </a:pPr>
            <a:r>
              <a:rPr lang="en-US" dirty="0" smtClean="0"/>
              <a:t>Men become </a:t>
            </a:r>
            <a:r>
              <a:rPr lang="en-US" u="sng" dirty="0" smtClean="0">
                <a:solidFill>
                  <a:schemeClr val="accent2"/>
                </a:solidFill>
              </a:rPr>
              <a:t>dominant</a:t>
            </a:r>
            <a:r>
              <a:rPr lang="en-US" dirty="0" smtClean="0"/>
              <a:t> and </a:t>
            </a:r>
            <a:r>
              <a:rPr lang="en-US" u="sng" dirty="0" smtClean="0">
                <a:solidFill>
                  <a:schemeClr val="accent2"/>
                </a:solidFill>
              </a:rPr>
              <a:t>controlling</a:t>
            </a:r>
            <a:r>
              <a:rPr lang="en-US" dirty="0" smtClean="0"/>
              <a:t> toward women.</a:t>
            </a:r>
          </a:p>
          <a:p>
            <a:pPr marL="514350" indent="-514350">
              <a:buFont typeface="+mj-lt"/>
              <a:buAutoNum type="alphaUcPeriod"/>
            </a:pPr>
            <a:r>
              <a:rPr lang="en-US" sz="2800" dirty="0" smtClean="0"/>
              <a:t>Men become </a:t>
            </a:r>
            <a:r>
              <a:rPr lang="en-US" sz="2800" u="sng" dirty="0" smtClean="0">
                <a:solidFill>
                  <a:schemeClr val="accent2"/>
                </a:solidFill>
              </a:rPr>
              <a:t>passive</a:t>
            </a:r>
            <a:r>
              <a:rPr lang="en-US" sz="2800" dirty="0" smtClean="0"/>
              <a:t> and </a:t>
            </a:r>
            <a:r>
              <a:rPr lang="en-US" sz="2800" u="sng" dirty="0" smtClean="0">
                <a:solidFill>
                  <a:schemeClr val="accent2"/>
                </a:solidFill>
              </a:rPr>
              <a:t>submissive</a:t>
            </a:r>
            <a:r>
              <a:rPr lang="en-US" sz="2800" dirty="0" smtClean="0"/>
              <a:t> toward women.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Breaks with Mom</a:t>
            </a:r>
            <a:endParaRPr lang="en-US" sz="4000" dirty="0">
              <a:solidFill>
                <a:schemeClr val="tx1">
                  <a:lumMod val="75000"/>
                  <a:lumOff val="25000"/>
                </a:schemeClr>
              </a:solidFill>
            </a:endParaRPr>
          </a:p>
        </p:txBody>
      </p:sp>
      <p:sp>
        <p:nvSpPr>
          <p:cNvPr id="3" name="Content Placeholder 2"/>
          <p:cNvSpPr>
            <a:spLocks noGrp="1"/>
          </p:cNvSpPr>
          <p:nvPr>
            <p:ph idx="1"/>
          </p:nvPr>
        </p:nvSpPr>
        <p:spPr>
          <a:xfrm>
            <a:off x="457200" y="1447800"/>
            <a:ext cx="8183880" cy="4800600"/>
          </a:xfrm>
        </p:spPr>
        <p:txBody>
          <a:bodyPr/>
          <a:lstStyle/>
          <a:p>
            <a:pPr marL="514350" indent="-514350">
              <a:buFont typeface="+mj-lt"/>
              <a:buAutoNum type="alphaUcPeriod"/>
            </a:pPr>
            <a:r>
              <a:rPr lang="en-US" dirty="0" smtClean="0"/>
              <a:t>From </a:t>
            </a:r>
            <a:r>
              <a:rPr lang="en-US" u="sng" dirty="0" smtClean="0">
                <a:solidFill>
                  <a:schemeClr val="accent2"/>
                </a:solidFill>
              </a:rPr>
              <a:t>physical</a:t>
            </a:r>
            <a:r>
              <a:rPr lang="en-US" dirty="0" smtClean="0"/>
              <a:t> </a:t>
            </a:r>
            <a:r>
              <a:rPr lang="en-US" dirty="0" err="1" smtClean="0"/>
              <a:t>bondedness</a:t>
            </a:r>
            <a:r>
              <a:rPr lang="en-US" dirty="0" smtClean="0"/>
              <a:t>.</a:t>
            </a:r>
          </a:p>
          <a:p>
            <a:pPr marL="514350" indent="-514350">
              <a:buFont typeface="+mj-lt"/>
              <a:buAutoNum type="alphaUcPeriod"/>
            </a:pPr>
            <a:r>
              <a:rPr lang="en-US" sz="2800" dirty="0" smtClean="0"/>
              <a:t>From </a:t>
            </a:r>
            <a:r>
              <a:rPr lang="en-US" sz="2800" u="sng" dirty="0" smtClean="0">
                <a:solidFill>
                  <a:schemeClr val="accent2"/>
                </a:solidFill>
              </a:rPr>
              <a:t>emotional</a:t>
            </a:r>
            <a:r>
              <a:rPr lang="en-US" sz="2800" dirty="0" smtClean="0"/>
              <a:t> </a:t>
            </a:r>
            <a:r>
              <a:rPr lang="en-US" sz="2800" dirty="0" err="1" smtClean="0"/>
              <a:t>bondedness</a:t>
            </a:r>
            <a:r>
              <a:rPr lang="en-US" sz="28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Breaks with Mom</a:t>
            </a:r>
            <a:endParaRPr lang="en-US" sz="4000" dirty="0">
              <a:solidFill>
                <a:schemeClr val="tx1">
                  <a:lumMod val="75000"/>
                  <a:lumOff val="25000"/>
                </a:schemeClr>
              </a:solidFill>
            </a:endParaRPr>
          </a:p>
        </p:txBody>
      </p:sp>
      <p:graphicFrame>
        <p:nvGraphicFramePr>
          <p:cNvPr id="5" name="Table 4"/>
          <p:cNvGraphicFramePr>
            <a:graphicFrameLocks noGrp="1"/>
          </p:cNvGraphicFramePr>
          <p:nvPr/>
        </p:nvGraphicFramePr>
        <p:xfrm>
          <a:off x="533400" y="1524000"/>
          <a:ext cx="8077200" cy="4267200"/>
        </p:xfrm>
        <a:graphic>
          <a:graphicData uri="http://schemas.openxmlformats.org/drawingml/2006/table">
            <a:tbl>
              <a:tblPr firstRow="1" bandRow="1">
                <a:tableStyleId>{5C22544A-7EE6-4342-B048-85BDC9FD1C3A}</a:tableStyleId>
              </a:tblPr>
              <a:tblGrid>
                <a:gridCol w="2019300"/>
                <a:gridCol w="2019300"/>
                <a:gridCol w="2019300"/>
                <a:gridCol w="2019300"/>
              </a:tblGrid>
              <a:tr h="503391">
                <a:tc>
                  <a:txBody>
                    <a:bodyPr/>
                    <a:lstStyle/>
                    <a:p>
                      <a:pPr algn="ctr"/>
                      <a:r>
                        <a:rPr lang="en-US" dirty="0" smtClean="0"/>
                        <a:t>FROM</a:t>
                      </a:r>
                      <a:endParaRPr lang="en-US" dirty="0"/>
                    </a:p>
                  </a:txBody>
                  <a:tcPr anchor="ctr"/>
                </a:tc>
                <a:tc>
                  <a:txBody>
                    <a:bodyPr/>
                    <a:lstStyle/>
                    <a:p>
                      <a:pPr algn="ctr"/>
                      <a:r>
                        <a:rPr lang="en-US" dirty="0" smtClean="0"/>
                        <a:t>TO</a:t>
                      </a:r>
                      <a:endParaRPr lang="en-US" dirty="0"/>
                    </a:p>
                  </a:txBody>
                  <a:tcPr anchor="ctr"/>
                </a:tc>
                <a:tc>
                  <a:txBody>
                    <a:bodyPr/>
                    <a:lstStyle/>
                    <a:p>
                      <a:pPr algn="ctr"/>
                      <a:r>
                        <a:rPr lang="en-US" dirty="0" smtClean="0"/>
                        <a:t>TO</a:t>
                      </a:r>
                      <a:endParaRPr lang="en-US" dirty="0"/>
                    </a:p>
                  </a:txBody>
                  <a:tcPr anchor="ctr"/>
                </a:tc>
                <a:tc>
                  <a:txBody>
                    <a:bodyPr/>
                    <a:lstStyle/>
                    <a:p>
                      <a:pPr algn="ctr"/>
                      <a:r>
                        <a:rPr lang="en-US" dirty="0" smtClean="0"/>
                        <a:t>TO</a:t>
                      </a:r>
                      <a:endParaRPr lang="en-US" dirty="0"/>
                    </a:p>
                  </a:txBody>
                  <a:tcPr anchor="ctr"/>
                </a:tc>
              </a:tr>
              <a:tr h="3763809">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cxnSp>
        <p:nvCxnSpPr>
          <p:cNvPr id="7" name="Straight Arrow Connector 6"/>
          <p:cNvCxnSpPr/>
          <p:nvPr/>
        </p:nvCxnSpPr>
        <p:spPr>
          <a:xfrm>
            <a:off x="2057400" y="1752600"/>
            <a:ext cx="1143000"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038600" y="1752600"/>
            <a:ext cx="1143000"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096000" y="1752600"/>
            <a:ext cx="1143000"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Breaks with Mom</a:t>
            </a:r>
            <a:endParaRPr lang="en-US" sz="4000" dirty="0">
              <a:solidFill>
                <a:schemeClr val="tx1">
                  <a:lumMod val="75000"/>
                  <a:lumOff val="25000"/>
                </a:schemeClr>
              </a:solidFill>
            </a:endParaRPr>
          </a:p>
        </p:txBody>
      </p:sp>
      <p:graphicFrame>
        <p:nvGraphicFramePr>
          <p:cNvPr id="5" name="Table 4"/>
          <p:cNvGraphicFramePr>
            <a:graphicFrameLocks noGrp="1"/>
          </p:cNvGraphicFramePr>
          <p:nvPr/>
        </p:nvGraphicFramePr>
        <p:xfrm>
          <a:off x="533400" y="1524000"/>
          <a:ext cx="8077200" cy="4267200"/>
        </p:xfrm>
        <a:graphic>
          <a:graphicData uri="http://schemas.openxmlformats.org/drawingml/2006/table">
            <a:tbl>
              <a:tblPr firstRow="1" bandRow="1">
                <a:tableStyleId>{5C22544A-7EE6-4342-B048-85BDC9FD1C3A}</a:tableStyleId>
              </a:tblPr>
              <a:tblGrid>
                <a:gridCol w="2019300"/>
                <a:gridCol w="2019300"/>
                <a:gridCol w="2019300"/>
                <a:gridCol w="2019300"/>
              </a:tblGrid>
              <a:tr h="503391">
                <a:tc>
                  <a:txBody>
                    <a:bodyPr/>
                    <a:lstStyle/>
                    <a:p>
                      <a:pPr algn="ctr"/>
                      <a:r>
                        <a:rPr lang="en-US" dirty="0" smtClean="0"/>
                        <a:t>FROM</a:t>
                      </a:r>
                      <a:endParaRPr lang="en-US" dirty="0"/>
                    </a:p>
                  </a:txBody>
                  <a:tcPr anchor="ctr"/>
                </a:tc>
                <a:tc>
                  <a:txBody>
                    <a:bodyPr/>
                    <a:lstStyle/>
                    <a:p>
                      <a:pPr algn="ctr"/>
                      <a:r>
                        <a:rPr lang="en-US" dirty="0" smtClean="0"/>
                        <a:t>TO</a:t>
                      </a:r>
                      <a:endParaRPr lang="en-US" dirty="0"/>
                    </a:p>
                  </a:txBody>
                  <a:tcPr anchor="ctr"/>
                </a:tc>
                <a:tc>
                  <a:txBody>
                    <a:bodyPr/>
                    <a:lstStyle/>
                    <a:p>
                      <a:pPr algn="ctr"/>
                      <a:r>
                        <a:rPr lang="en-US" dirty="0" smtClean="0"/>
                        <a:t>TO</a:t>
                      </a:r>
                      <a:endParaRPr lang="en-US" dirty="0"/>
                    </a:p>
                  </a:txBody>
                  <a:tcPr anchor="ctr"/>
                </a:tc>
                <a:tc>
                  <a:txBody>
                    <a:bodyPr/>
                    <a:lstStyle/>
                    <a:p>
                      <a:pPr algn="ctr"/>
                      <a:r>
                        <a:rPr lang="en-US" dirty="0" smtClean="0"/>
                        <a:t>TO</a:t>
                      </a:r>
                      <a:endParaRPr lang="en-US" dirty="0"/>
                    </a:p>
                  </a:txBody>
                  <a:tcPr anchor="ctr"/>
                </a:tc>
              </a:tr>
              <a:tr h="3763809">
                <a:tc>
                  <a:txBody>
                    <a:bodyPr/>
                    <a:lstStyle/>
                    <a:p>
                      <a:pPr algn="ctr"/>
                      <a:endParaRPr lang="en-US" dirty="0" smtClean="0"/>
                    </a:p>
                    <a:p>
                      <a:pPr algn="ctr"/>
                      <a:r>
                        <a:rPr lang="en-US" u="sng" dirty="0" smtClean="0">
                          <a:solidFill>
                            <a:schemeClr val="accent2"/>
                          </a:solidFill>
                        </a:rPr>
                        <a:t>Oneness</a:t>
                      </a:r>
                      <a:r>
                        <a:rPr lang="en-US" dirty="0" smtClean="0"/>
                        <a:t> with </a:t>
                      </a:r>
                      <a:r>
                        <a:rPr lang="en-US" u="sng" dirty="0" smtClean="0">
                          <a:solidFill>
                            <a:schemeClr val="accent2"/>
                          </a:solidFill>
                        </a:rPr>
                        <a:t>Mom</a:t>
                      </a:r>
                      <a:r>
                        <a:rPr lang="en-US" dirty="0" smtClean="0"/>
                        <a:t> literally</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cxnSp>
        <p:nvCxnSpPr>
          <p:cNvPr id="7" name="Straight Arrow Connector 6"/>
          <p:cNvCxnSpPr/>
          <p:nvPr/>
        </p:nvCxnSpPr>
        <p:spPr>
          <a:xfrm>
            <a:off x="2057400" y="1752600"/>
            <a:ext cx="1143000"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038600" y="1752600"/>
            <a:ext cx="1143000"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096000" y="1752600"/>
            <a:ext cx="1143000"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Breaks with Mom</a:t>
            </a:r>
            <a:endParaRPr lang="en-US" sz="4000" dirty="0">
              <a:solidFill>
                <a:schemeClr val="tx1">
                  <a:lumMod val="75000"/>
                  <a:lumOff val="25000"/>
                </a:schemeClr>
              </a:solidFill>
            </a:endParaRPr>
          </a:p>
        </p:txBody>
      </p:sp>
      <p:graphicFrame>
        <p:nvGraphicFramePr>
          <p:cNvPr id="5" name="Table 4"/>
          <p:cNvGraphicFramePr>
            <a:graphicFrameLocks noGrp="1"/>
          </p:cNvGraphicFramePr>
          <p:nvPr/>
        </p:nvGraphicFramePr>
        <p:xfrm>
          <a:off x="533400" y="1524000"/>
          <a:ext cx="8077200" cy="4267200"/>
        </p:xfrm>
        <a:graphic>
          <a:graphicData uri="http://schemas.openxmlformats.org/drawingml/2006/table">
            <a:tbl>
              <a:tblPr firstRow="1" bandRow="1">
                <a:tableStyleId>{5C22544A-7EE6-4342-B048-85BDC9FD1C3A}</a:tableStyleId>
              </a:tblPr>
              <a:tblGrid>
                <a:gridCol w="2019300"/>
                <a:gridCol w="2019300"/>
                <a:gridCol w="2019300"/>
                <a:gridCol w="2019300"/>
              </a:tblGrid>
              <a:tr h="503391">
                <a:tc>
                  <a:txBody>
                    <a:bodyPr/>
                    <a:lstStyle/>
                    <a:p>
                      <a:pPr algn="ctr"/>
                      <a:r>
                        <a:rPr lang="en-US" dirty="0" smtClean="0"/>
                        <a:t>FROM</a:t>
                      </a:r>
                      <a:endParaRPr lang="en-US" dirty="0"/>
                    </a:p>
                  </a:txBody>
                  <a:tcPr anchor="ctr"/>
                </a:tc>
                <a:tc>
                  <a:txBody>
                    <a:bodyPr/>
                    <a:lstStyle/>
                    <a:p>
                      <a:pPr algn="ctr"/>
                      <a:r>
                        <a:rPr lang="en-US" dirty="0" smtClean="0"/>
                        <a:t>TO</a:t>
                      </a:r>
                      <a:endParaRPr lang="en-US" dirty="0"/>
                    </a:p>
                  </a:txBody>
                  <a:tcPr anchor="ctr"/>
                </a:tc>
                <a:tc>
                  <a:txBody>
                    <a:bodyPr/>
                    <a:lstStyle/>
                    <a:p>
                      <a:pPr algn="ctr"/>
                      <a:r>
                        <a:rPr lang="en-US" dirty="0" smtClean="0"/>
                        <a:t>TO</a:t>
                      </a:r>
                      <a:endParaRPr lang="en-US" dirty="0"/>
                    </a:p>
                  </a:txBody>
                  <a:tcPr anchor="ctr"/>
                </a:tc>
                <a:tc>
                  <a:txBody>
                    <a:bodyPr/>
                    <a:lstStyle/>
                    <a:p>
                      <a:pPr algn="ctr"/>
                      <a:r>
                        <a:rPr lang="en-US" dirty="0" smtClean="0"/>
                        <a:t>TO</a:t>
                      </a:r>
                      <a:endParaRPr lang="en-US" dirty="0"/>
                    </a:p>
                  </a:txBody>
                  <a:tcPr anchor="ctr"/>
                </a:tc>
              </a:tr>
              <a:tr h="3763809">
                <a:tc>
                  <a:txBody>
                    <a:bodyPr/>
                    <a:lstStyle/>
                    <a:p>
                      <a:pPr algn="ctr"/>
                      <a:endParaRPr lang="en-US" dirty="0" smtClean="0"/>
                    </a:p>
                    <a:p>
                      <a:pPr algn="ctr"/>
                      <a:r>
                        <a:rPr lang="en-US" u="sng" dirty="0" smtClean="0">
                          <a:solidFill>
                            <a:schemeClr val="accent2"/>
                          </a:solidFill>
                        </a:rPr>
                        <a:t>Oneness</a:t>
                      </a:r>
                      <a:r>
                        <a:rPr lang="en-US" dirty="0" smtClean="0"/>
                        <a:t> with </a:t>
                      </a:r>
                      <a:r>
                        <a:rPr lang="en-US" u="sng" dirty="0" smtClean="0">
                          <a:solidFill>
                            <a:schemeClr val="accent2"/>
                          </a:solidFill>
                        </a:rPr>
                        <a:t>Mom</a:t>
                      </a:r>
                      <a:r>
                        <a:rPr lang="en-US" dirty="0" smtClean="0"/>
                        <a:t> literally</a:t>
                      </a:r>
                      <a:endParaRPr lang="en-US" dirty="0"/>
                    </a:p>
                  </a:txBody>
                  <a:tcPr/>
                </a:tc>
                <a:tc>
                  <a:txBody>
                    <a:bodyPr/>
                    <a:lstStyle/>
                    <a:p>
                      <a:pPr algn="ctr"/>
                      <a:endParaRPr lang="en-US" dirty="0" smtClean="0"/>
                    </a:p>
                    <a:p>
                      <a:pPr algn="ctr"/>
                      <a:r>
                        <a:rPr lang="en-US" dirty="0" smtClean="0"/>
                        <a:t>A healthy </a:t>
                      </a:r>
                      <a:r>
                        <a:rPr lang="en-US" u="sng" dirty="0" smtClean="0">
                          <a:solidFill>
                            <a:schemeClr val="accent2"/>
                          </a:solidFill>
                        </a:rPr>
                        <a:t>physical </a:t>
                      </a:r>
                      <a:r>
                        <a:rPr lang="en-US" dirty="0" smtClean="0"/>
                        <a:t>separation</a:t>
                      </a: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cxnSp>
        <p:nvCxnSpPr>
          <p:cNvPr id="7" name="Straight Arrow Connector 6"/>
          <p:cNvCxnSpPr/>
          <p:nvPr/>
        </p:nvCxnSpPr>
        <p:spPr>
          <a:xfrm>
            <a:off x="2057400" y="1752600"/>
            <a:ext cx="1143000"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038600" y="1752600"/>
            <a:ext cx="1143000"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096000" y="1752600"/>
            <a:ext cx="1143000"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Breaks with Mom</a:t>
            </a:r>
            <a:endParaRPr lang="en-US" sz="4000" dirty="0">
              <a:solidFill>
                <a:schemeClr val="tx1">
                  <a:lumMod val="75000"/>
                  <a:lumOff val="25000"/>
                </a:schemeClr>
              </a:solidFill>
            </a:endParaRPr>
          </a:p>
        </p:txBody>
      </p:sp>
      <p:graphicFrame>
        <p:nvGraphicFramePr>
          <p:cNvPr id="5" name="Table 4"/>
          <p:cNvGraphicFramePr>
            <a:graphicFrameLocks noGrp="1"/>
          </p:cNvGraphicFramePr>
          <p:nvPr/>
        </p:nvGraphicFramePr>
        <p:xfrm>
          <a:off x="533400" y="1524000"/>
          <a:ext cx="8077200" cy="4267200"/>
        </p:xfrm>
        <a:graphic>
          <a:graphicData uri="http://schemas.openxmlformats.org/drawingml/2006/table">
            <a:tbl>
              <a:tblPr firstRow="1" bandRow="1">
                <a:tableStyleId>{5C22544A-7EE6-4342-B048-85BDC9FD1C3A}</a:tableStyleId>
              </a:tblPr>
              <a:tblGrid>
                <a:gridCol w="2019300"/>
                <a:gridCol w="2019300"/>
                <a:gridCol w="2019300"/>
                <a:gridCol w="2019300"/>
              </a:tblGrid>
              <a:tr h="503391">
                <a:tc>
                  <a:txBody>
                    <a:bodyPr/>
                    <a:lstStyle/>
                    <a:p>
                      <a:pPr algn="ctr"/>
                      <a:r>
                        <a:rPr lang="en-US" dirty="0" smtClean="0"/>
                        <a:t>FROM</a:t>
                      </a:r>
                      <a:endParaRPr lang="en-US" dirty="0"/>
                    </a:p>
                  </a:txBody>
                  <a:tcPr anchor="ctr"/>
                </a:tc>
                <a:tc>
                  <a:txBody>
                    <a:bodyPr/>
                    <a:lstStyle/>
                    <a:p>
                      <a:pPr algn="ctr"/>
                      <a:r>
                        <a:rPr lang="en-US" dirty="0" smtClean="0"/>
                        <a:t>TO</a:t>
                      </a:r>
                      <a:endParaRPr lang="en-US" dirty="0"/>
                    </a:p>
                  </a:txBody>
                  <a:tcPr anchor="ctr"/>
                </a:tc>
                <a:tc>
                  <a:txBody>
                    <a:bodyPr/>
                    <a:lstStyle/>
                    <a:p>
                      <a:pPr algn="ctr"/>
                      <a:r>
                        <a:rPr lang="en-US" dirty="0" smtClean="0"/>
                        <a:t>TO</a:t>
                      </a:r>
                      <a:endParaRPr lang="en-US" dirty="0"/>
                    </a:p>
                  </a:txBody>
                  <a:tcPr anchor="ctr"/>
                </a:tc>
                <a:tc>
                  <a:txBody>
                    <a:bodyPr/>
                    <a:lstStyle/>
                    <a:p>
                      <a:pPr algn="ctr"/>
                      <a:r>
                        <a:rPr lang="en-US" dirty="0" smtClean="0"/>
                        <a:t>TO</a:t>
                      </a:r>
                      <a:endParaRPr lang="en-US" dirty="0"/>
                    </a:p>
                  </a:txBody>
                  <a:tcPr anchor="ctr"/>
                </a:tc>
              </a:tr>
              <a:tr h="3763809">
                <a:tc>
                  <a:txBody>
                    <a:bodyPr/>
                    <a:lstStyle/>
                    <a:p>
                      <a:pPr algn="ctr"/>
                      <a:endParaRPr lang="en-US" dirty="0" smtClean="0"/>
                    </a:p>
                    <a:p>
                      <a:pPr algn="ctr"/>
                      <a:r>
                        <a:rPr lang="en-US" u="sng" dirty="0" smtClean="0">
                          <a:solidFill>
                            <a:schemeClr val="accent2"/>
                          </a:solidFill>
                        </a:rPr>
                        <a:t>Oneness</a:t>
                      </a:r>
                      <a:r>
                        <a:rPr lang="en-US" dirty="0" smtClean="0"/>
                        <a:t> with </a:t>
                      </a:r>
                      <a:r>
                        <a:rPr lang="en-US" u="sng" dirty="0" smtClean="0">
                          <a:solidFill>
                            <a:schemeClr val="accent2"/>
                          </a:solidFill>
                        </a:rPr>
                        <a:t>Mom</a:t>
                      </a:r>
                      <a:r>
                        <a:rPr lang="en-US" dirty="0" smtClean="0"/>
                        <a:t> literally</a:t>
                      </a:r>
                      <a:endParaRPr lang="en-US" dirty="0"/>
                    </a:p>
                  </a:txBody>
                  <a:tcPr/>
                </a:tc>
                <a:tc>
                  <a:txBody>
                    <a:bodyPr/>
                    <a:lstStyle/>
                    <a:p>
                      <a:pPr algn="ctr"/>
                      <a:endParaRPr lang="en-US" dirty="0" smtClean="0"/>
                    </a:p>
                    <a:p>
                      <a:pPr algn="ctr"/>
                      <a:r>
                        <a:rPr lang="en-US" dirty="0" smtClean="0"/>
                        <a:t>A healthy </a:t>
                      </a:r>
                      <a:r>
                        <a:rPr lang="en-US" u="sng" dirty="0" smtClean="0">
                          <a:solidFill>
                            <a:schemeClr val="accent2"/>
                          </a:solidFill>
                        </a:rPr>
                        <a:t>physical </a:t>
                      </a:r>
                      <a:r>
                        <a:rPr lang="en-US" dirty="0" smtClean="0"/>
                        <a:t>separation</a:t>
                      </a:r>
                      <a:endParaRPr lang="en-US" dirty="0"/>
                    </a:p>
                  </a:txBody>
                  <a:tcPr/>
                </a:tc>
                <a:tc>
                  <a:txBody>
                    <a:bodyPr/>
                    <a:lstStyle/>
                    <a:p>
                      <a:pPr algn="ctr"/>
                      <a:endParaRPr lang="en-US" dirty="0" smtClean="0"/>
                    </a:p>
                    <a:p>
                      <a:pPr algn="ctr"/>
                      <a:r>
                        <a:rPr lang="en-US" dirty="0" smtClean="0"/>
                        <a:t>A healthy </a:t>
                      </a:r>
                      <a:r>
                        <a:rPr lang="en-US" u="sng" dirty="0" smtClean="0">
                          <a:solidFill>
                            <a:schemeClr val="accent2"/>
                          </a:solidFill>
                        </a:rPr>
                        <a:t>emotional</a:t>
                      </a:r>
                      <a:r>
                        <a:rPr lang="en-US" dirty="0" smtClean="0"/>
                        <a:t> separation</a:t>
                      </a:r>
                      <a:endParaRPr lang="en-US" dirty="0"/>
                    </a:p>
                  </a:txBody>
                  <a:tcPr/>
                </a:tc>
                <a:tc>
                  <a:txBody>
                    <a:bodyPr/>
                    <a:lstStyle/>
                    <a:p>
                      <a:pPr algn="ctr"/>
                      <a:endParaRPr lang="en-US" dirty="0"/>
                    </a:p>
                  </a:txBody>
                  <a:tcPr/>
                </a:tc>
              </a:tr>
            </a:tbl>
          </a:graphicData>
        </a:graphic>
      </p:graphicFrame>
      <p:cxnSp>
        <p:nvCxnSpPr>
          <p:cNvPr id="7" name="Straight Arrow Connector 6"/>
          <p:cNvCxnSpPr/>
          <p:nvPr/>
        </p:nvCxnSpPr>
        <p:spPr>
          <a:xfrm>
            <a:off x="2057400" y="1752600"/>
            <a:ext cx="1143000"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038600" y="1752600"/>
            <a:ext cx="1143000"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096000" y="1752600"/>
            <a:ext cx="1143000"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r"/>
            <a:r>
              <a:rPr lang="en-US" sz="4000" dirty="0" smtClean="0">
                <a:solidFill>
                  <a:schemeClr val="tx1">
                    <a:lumMod val="75000"/>
                    <a:lumOff val="25000"/>
                  </a:schemeClr>
                </a:solidFill>
              </a:rPr>
              <a:t>Breaks with Mom</a:t>
            </a:r>
            <a:endParaRPr lang="en-US" sz="4000" dirty="0">
              <a:solidFill>
                <a:schemeClr val="tx1">
                  <a:lumMod val="75000"/>
                  <a:lumOff val="25000"/>
                </a:schemeClr>
              </a:solidFill>
            </a:endParaRPr>
          </a:p>
        </p:txBody>
      </p:sp>
      <p:graphicFrame>
        <p:nvGraphicFramePr>
          <p:cNvPr id="5" name="Table 4"/>
          <p:cNvGraphicFramePr>
            <a:graphicFrameLocks noGrp="1"/>
          </p:cNvGraphicFramePr>
          <p:nvPr/>
        </p:nvGraphicFramePr>
        <p:xfrm>
          <a:off x="533400" y="1524000"/>
          <a:ext cx="8077200" cy="4267200"/>
        </p:xfrm>
        <a:graphic>
          <a:graphicData uri="http://schemas.openxmlformats.org/drawingml/2006/table">
            <a:tbl>
              <a:tblPr firstRow="1" bandRow="1">
                <a:tableStyleId>{5C22544A-7EE6-4342-B048-85BDC9FD1C3A}</a:tableStyleId>
              </a:tblPr>
              <a:tblGrid>
                <a:gridCol w="2019300"/>
                <a:gridCol w="2019300"/>
                <a:gridCol w="2019300"/>
                <a:gridCol w="2019300"/>
              </a:tblGrid>
              <a:tr h="503391">
                <a:tc>
                  <a:txBody>
                    <a:bodyPr/>
                    <a:lstStyle/>
                    <a:p>
                      <a:pPr algn="ctr"/>
                      <a:r>
                        <a:rPr lang="en-US" dirty="0" smtClean="0"/>
                        <a:t>FROM</a:t>
                      </a:r>
                      <a:endParaRPr lang="en-US" dirty="0"/>
                    </a:p>
                  </a:txBody>
                  <a:tcPr anchor="ctr"/>
                </a:tc>
                <a:tc>
                  <a:txBody>
                    <a:bodyPr/>
                    <a:lstStyle/>
                    <a:p>
                      <a:pPr algn="ctr"/>
                      <a:r>
                        <a:rPr lang="en-US" dirty="0" smtClean="0"/>
                        <a:t>TO</a:t>
                      </a:r>
                      <a:endParaRPr lang="en-US" dirty="0"/>
                    </a:p>
                  </a:txBody>
                  <a:tcPr anchor="ctr"/>
                </a:tc>
                <a:tc>
                  <a:txBody>
                    <a:bodyPr/>
                    <a:lstStyle/>
                    <a:p>
                      <a:pPr algn="ctr"/>
                      <a:r>
                        <a:rPr lang="en-US" dirty="0" smtClean="0"/>
                        <a:t>TO</a:t>
                      </a:r>
                      <a:endParaRPr lang="en-US" dirty="0"/>
                    </a:p>
                  </a:txBody>
                  <a:tcPr anchor="ctr"/>
                </a:tc>
                <a:tc>
                  <a:txBody>
                    <a:bodyPr/>
                    <a:lstStyle/>
                    <a:p>
                      <a:pPr algn="ctr"/>
                      <a:r>
                        <a:rPr lang="en-US" dirty="0" smtClean="0"/>
                        <a:t>TO</a:t>
                      </a:r>
                      <a:endParaRPr lang="en-US" dirty="0"/>
                    </a:p>
                  </a:txBody>
                  <a:tcPr anchor="ctr"/>
                </a:tc>
              </a:tr>
              <a:tr h="3763809">
                <a:tc>
                  <a:txBody>
                    <a:bodyPr/>
                    <a:lstStyle/>
                    <a:p>
                      <a:pPr algn="ctr"/>
                      <a:endParaRPr lang="en-US" dirty="0" smtClean="0"/>
                    </a:p>
                    <a:p>
                      <a:pPr algn="ctr"/>
                      <a:r>
                        <a:rPr lang="en-US" u="sng" dirty="0" smtClean="0">
                          <a:solidFill>
                            <a:schemeClr val="accent2"/>
                          </a:solidFill>
                        </a:rPr>
                        <a:t>Oneness</a:t>
                      </a:r>
                      <a:r>
                        <a:rPr lang="en-US" dirty="0" smtClean="0"/>
                        <a:t> with </a:t>
                      </a:r>
                      <a:r>
                        <a:rPr lang="en-US" u="sng" dirty="0" smtClean="0">
                          <a:solidFill>
                            <a:schemeClr val="accent2"/>
                          </a:solidFill>
                        </a:rPr>
                        <a:t>Mom</a:t>
                      </a:r>
                      <a:r>
                        <a:rPr lang="en-US" dirty="0" smtClean="0"/>
                        <a:t> literally</a:t>
                      </a:r>
                      <a:endParaRPr lang="en-US" dirty="0"/>
                    </a:p>
                  </a:txBody>
                  <a:tcPr/>
                </a:tc>
                <a:tc>
                  <a:txBody>
                    <a:bodyPr/>
                    <a:lstStyle/>
                    <a:p>
                      <a:pPr algn="ctr"/>
                      <a:endParaRPr lang="en-US" dirty="0" smtClean="0"/>
                    </a:p>
                    <a:p>
                      <a:pPr algn="ctr"/>
                      <a:r>
                        <a:rPr lang="en-US" dirty="0" smtClean="0"/>
                        <a:t>A healthy </a:t>
                      </a:r>
                      <a:r>
                        <a:rPr lang="en-US" u="sng" dirty="0" smtClean="0">
                          <a:solidFill>
                            <a:schemeClr val="accent2"/>
                          </a:solidFill>
                        </a:rPr>
                        <a:t>physical </a:t>
                      </a:r>
                      <a:r>
                        <a:rPr lang="en-US" dirty="0" smtClean="0"/>
                        <a:t>separation</a:t>
                      </a:r>
                      <a:endParaRPr lang="en-US" dirty="0"/>
                    </a:p>
                  </a:txBody>
                  <a:tcPr/>
                </a:tc>
                <a:tc>
                  <a:txBody>
                    <a:bodyPr/>
                    <a:lstStyle/>
                    <a:p>
                      <a:pPr algn="ctr"/>
                      <a:endParaRPr lang="en-US" dirty="0" smtClean="0"/>
                    </a:p>
                    <a:p>
                      <a:pPr algn="ctr"/>
                      <a:r>
                        <a:rPr lang="en-US" dirty="0" smtClean="0"/>
                        <a:t>A healthy </a:t>
                      </a:r>
                      <a:r>
                        <a:rPr lang="en-US" u="sng" dirty="0" smtClean="0">
                          <a:solidFill>
                            <a:schemeClr val="accent2"/>
                          </a:solidFill>
                        </a:rPr>
                        <a:t>emotional</a:t>
                      </a:r>
                      <a:r>
                        <a:rPr lang="en-US" dirty="0" smtClean="0"/>
                        <a:t> separation</a:t>
                      </a:r>
                      <a:endParaRPr lang="en-US" dirty="0"/>
                    </a:p>
                  </a:txBody>
                  <a:tcPr/>
                </a:tc>
                <a:tc>
                  <a:txBody>
                    <a:bodyPr/>
                    <a:lstStyle/>
                    <a:p>
                      <a:pPr algn="ctr"/>
                      <a:endParaRPr lang="en-US" dirty="0" smtClean="0"/>
                    </a:p>
                    <a:p>
                      <a:pPr algn="ctr"/>
                      <a:r>
                        <a:rPr lang="en-US" u="sng" dirty="0" smtClean="0">
                          <a:solidFill>
                            <a:schemeClr val="accent2"/>
                          </a:solidFill>
                        </a:rPr>
                        <a:t>Oneness</a:t>
                      </a:r>
                      <a:r>
                        <a:rPr lang="en-US" dirty="0" smtClean="0"/>
                        <a:t> </a:t>
                      </a:r>
                    </a:p>
                    <a:p>
                      <a:pPr algn="ctr"/>
                      <a:r>
                        <a:rPr lang="en-US" dirty="0" smtClean="0"/>
                        <a:t>with a </a:t>
                      </a:r>
                      <a:r>
                        <a:rPr lang="en-US" u="sng" dirty="0" smtClean="0">
                          <a:solidFill>
                            <a:schemeClr val="accent2"/>
                          </a:solidFill>
                        </a:rPr>
                        <a:t>woman</a:t>
                      </a:r>
                      <a:r>
                        <a:rPr lang="en-US" dirty="0" smtClean="0"/>
                        <a:t> relationally</a:t>
                      </a:r>
                      <a:endParaRPr lang="en-US" dirty="0"/>
                    </a:p>
                  </a:txBody>
                  <a:tcPr/>
                </a:tc>
              </a:tr>
            </a:tbl>
          </a:graphicData>
        </a:graphic>
      </p:graphicFrame>
      <p:cxnSp>
        <p:nvCxnSpPr>
          <p:cNvPr id="7" name="Straight Arrow Connector 6"/>
          <p:cNvCxnSpPr/>
          <p:nvPr/>
        </p:nvCxnSpPr>
        <p:spPr>
          <a:xfrm>
            <a:off x="2057400" y="1752600"/>
            <a:ext cx="1143000"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038600" y="1752600"/>
            <a:ext cx="1143000"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096000" y="1752600"/>
            <a:ext cx="1143000" cy="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183880" cy="5102352"/>
          </a:xfrm>
        </p:spPr>
        <p:txBody>
          <a:bodyPr anchor="ctr" anchorCtr="0">
            <a:normAutofit/>
          </a:bodyPr>
          <a:lstStyle/>
          <a:p>
            <a:pPr marL="514350" indent="-514350" algn="ctr">
              <a:buNone/>
            </a:pPr>
            <a:r>
              <a:rPr lang="en-US" dirty="0" smtClean="0"/>
              <a:t>“For this cause, </a:t>
            </a:r>
          </a:p>
          <a:p>
            <a:pPr marL="514350" indent="-514350" algn="ctr">
              <a:buNone/>
            </a:pPr>
            <a:r>
              <a:rPr lang="en-US" dirty="0" smtClean="0"/>
              <a:t>a man shall leave his father and mother, and shall cleave to his wife; </a:t>
            </a:r>
          </a:p>
          <a:p>
            <a:pPr marL="514350" indent="-514350" algn="ctr">
              <a:buNone/>
            </a:pPr>
            <a:r>
              <a:rPr lang="en-US" dirty="0" smtClean="0"/>
              <a:t>and they shall become one </a:t>
            </a:r>
            <a:r>
              <a:rPr lang="en-US" smtClean="0"/>
              <a:t>flesh</a:t>
            </a:r>
            <a:r>
              <a:rPr lang="en-US" smtClean="0"/>
              <a:t>.”</a:t>
            </a:r>
            <a:endParaRPr lang="en-US" dirty="0" smtClean="0"/>
          </a:p>
          <a:p>
            <a:pPr marL="514350" indent="-514350" algn="ctr">
              <a:buNone/>
            </a:pPr>
            <a:endParaRPr lang="en-US" dirty="0" smtClean="0"/>
          </a:p>
          <a:p>
            <a:pPr marL="514350" indent="-514350" algn="ctr">
              <a:buNone/>
            </a:pPr>
            <a:r>
              <a:rPr lang="en-US" dirty="0" smtClean="0">
                <a:solidFill>
                  <a:schemeClr val="tx1">
                    <a:lumMod val="65000"/>
                    <a:lumOff val="35000"/>
                  </a:schemeClr>
                </a:solidFill>
              </a:rPr>
              <a:t>Genesis 2:24</a:t>
            </a:r>
            <a:endParaRPr lang="en-US" i="1" dirty="0">
              <a:solidFill>
                <a:schemeClr val="tx1">
                  <a:lumMod val="65000"/>
                  <a:lumOff val="3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ustom 3">
      <a:dk1>
        <a:sysClr val="windowText" lastClr="000000"/>
      </a:dk1>
      <a:lt1>
        <a:sysClr val="window" lastClr="FFFFFF"/>
      </a:lt1>
      <a:dk2>
        <a:srgbClr val="323232"/>
      </a:dk2>
      <a:lt2>
        <a:srgbClr val="E3DED1"/>
      </a:lt2>
      <a:accent1>
        <a:srgbClr val="4E8542"/>
      </a:accent1>
      <a:accent2>
        <a:srgbClr val="4E8542"/>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TotalTime>
  <Words>424</Words>
  <Application>Microsoft Office PowerPoint</Application>
  <PresentationFormat>On-screen Show (4:3)</PresentationFormat>
  <Paragraphs>95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Aspect</vt:lpstr>
      <vt:lpstr>Welcome to</vt:lpstr>
      <vt:lpstr>Session Seven</vt:lpstr>
      <vt:lpstr>Breaks with Mom</vt:lpstr>
      <vt:lpstr>Breaks with Mom</vt:lpstr>
      <vt:lpstr>Breaks with Mom</vt:lpstr>
      <vt:lpstr>Breaks with Mom</vt:lpstr>
      <vt:lpstr>Breaks with Mom</vt:lpstr>
      <vt:lpstr>Breaks with Mom</vt:lpstr>
      <vt:lpstr>Slide 9</vt:lpstr>
      <vt:lpstr>Exploring Mother Wound</vt:lpstr>
      <vt:lpstr>Exploring Mother Wound</vt:lpstr>
      <vt:lpstr>Exploring Mother Wound</vt:lpstr>
      <vt:lpstr>Slide 13</vt:lpstr>
      <vt:lpstr>How this Wound Occurs</vt:lpstr>
      <vt:lpstr>Slide 15</vt:lpstr>
      <vt:lpstr>How this Wound Occurs</vt:lpstr>
      <vt:lpstr>Four Types of Moms</vt:lpstr>
      <vt:lpstr>Two Responses</vt:lpstr>
      <vt:lpstr>Two Responses</vt:lpstr>
      <vt:lpstr>Two Reponses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dc:title>
  <dc:creator>lwoodward</dc:creator>
  <cp:lastModifiedBy>lwoodward</cp:lastModifiedBy>
  <cp:revision>41</cp:revision>
  <dcterms:created xsi:type="dcterms:W3CDTF">2011-10-10T16:22:03Z</dcterms:created>
  <dcterms:modified xsi:type="dcterms:W3CDTF">2011-10-24T17:44:53Z</dcterms:modified>
</cp:coreProperties>
</file>