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390" r:id="rId4"/>
    <p:sldId id="391" r:id="rId5"/>
    <p:sldId id="392" r:id="rId6"/>
    <p:sldId id="393" r:id="rId7"/>
    <p:sldId id="394" r:id="rId8"/>
    <p:sldId id="395" r:id="rId9"/>
    <p:sldId id="396" r:id="rId10"/>
    <p:sldId id="397" r:id="rId11"/>
    <p:sldId id="398" r:id="rId12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2" autoAdjust="0"/>
    <p:restoredTop sz="94660"/>
  </p:normalViewPr>
  <p:slideViewPr>
    <p:cSldViewPr>
      <p:cViewPr>
        <p:scale>
          <a:sx n="90" d="100"/>
          <a:sy n="90" d="100"/>
        </p:scale>
        <p:origin x="-78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  <a:latin typeface="Arial Narrow" pitchFamily="34" charset="0"/>
              </a:rPr>
              <a:t>Welcome to</a:t>
            </a:r>
            <a:endParaRPr lang="en-US" sz="8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4" name="Picture 3" descr="NewMFLogo_cardbo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209800"/>
            <a:ext cx="5914778" cy="3792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Real Woman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/>
            <a:r>
              <a:rPr lang="en-US" dirty="0" smtClean="0"/>
              <a:t>Rejects </a:t>
            </a:r>
            <a:r>
              <a:rPr lang="en-US" u="sng" dirty="0" smtClean="0">
                <a:solidFill>
                  <a:schemeClr val="accent2"/>
                </a:solidFill>
              </a:rPr>
              <a:t>worldly temptations for significance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Believes in </a:t>
            </a:r>
            <a:r>
              <a:rPr lang="en-US" u="sng" dirty="0" smtClean="0">
                <a:solidFill>
                  <a:schemeClr val="accent2"/>
                </a:solidFill>
              </a:rPr>
              <a:t>God’s priorities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Nurtures the </a:t>
            </a:r>
            <a:r>
              <a:rPr lang="en-US" u="sng" dirty="0" smtClean="0">
                <a:solidFill>
                  <a:schemeClr val="accent2"/>
                </a:solidFill>
              </a:rPr>
              <a:t>next generation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Expects </a:t>
            </a:r>
            <a:r>
              <a:rPr lang="en-US" u="sng" dirty="0" smtClean="0">
                <a:solidFill>
                  <a:schemeClr val="accent2"/>
                </a:solidFill>
              </a:rPr>
              <a:t>God’s greater reward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 Can Dad Do?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 startAt="2"/>
            </a:pPr>
            <a:r>
              <a:rPr lang="en-US" dirty="0" smtClean="0"/>
              <a:t>Help Mom </a:t>
            </a:r>
            <a:r>
              <a:rPr lang="en-US" u="sng" dirty="0" smtClean="0">
                <a:solidFill>
                  <a:schemeClr val="accent2"/>
                </a:solidFill>
              </a:rPr>
              <a:t>stay home</a:t>
            </a:r>
            <a:r>
              <a:rPr lang="en-US" dirty="0" smtClean="0"/>
              <a:t> with the children, especially in their critical, formative years.</a:t>
            </a:r>
          </a:p>
          <a:p>
            <a:pPr marL="514350" indent="-514350">
              <a:buFont typeface="+mj-lt"/>
              <a:buAutoNum type="alphaUcPeriod" startAt="2"/>
            </a:pPr>
            <a:r>
              <a:rPr lang="en-US" dirty="0" smtClean="0"/>
              <a:t>Support, honor and cheer for true </a:t>
            </a:r>
            <a:r>
              <a:rPr lang="en-US" u="sng" dirty="0" smtClean="0">
                <a:solidFill>
                  <a:schemeClr val="accent2"/>
                </a:solidFill>
              </a:rPr>
              <a:t>feminine values</a:t>
            </a:r>
            <a:r>
              <a:rPr lang="en-US" dirty="0" smtClean="0"/>
              <a:t> in his wife and daughters.</a:t>
            </a:r>
          </a:p>
          <a:p>
            <a:pPr marL="514350" indent="-514350">
              <a:buFont typeface="+mj-lt"/>
              <a:buAutoNum type="alphaUcPeriod" startAt="2"/>
            </a:pPr>
            <a:r>
              <a:rPr lang="en-US" u="sng" dirty="0" smtClean="0">
                <a:solidFill>
                  <a:schemeClr val="accent2"/>
                </a:solidFill>
              </a:rPr>
              <a:t>Date</a:t>
            </a:r>
            <a:r>
              <a:rPr lang="en-US" dirty="0" smtClean="0"/>
              <a:t> his daughters and stay involved in their lives on a personal level.</a:t>
            </a:r>
            <a:endParaRPr lang="en-US" dirty="0" smtClean="0"/>
          </a:p>
          <a:p>
            <a:pPr marL="514350" indent="-514350">
              <a:buFont typeface="+mj-lt"/>
              <a:buAutoNum type="alphaUcPeriod" startAt="2"/>
            </a:pPr>
            <a:r>
              <a:rPr lang="en-US" dirty="0" smtClean="0"/>
              <a:t>Encourage and participate in </a:t>
            </a:r>
            <a:r>
              <a:rPr lang="en-US" u="sng" dirty="0" smtClean="0">
                <a:solidFill>
                  <a:schemeClr val="accent2"/>
                </a:solidFill>
              </a:rPr>
              <a:t>ceremonies</a:t>
            </a:r>
            <a:r>
              <a:rPr lang="en-US" dirty="0" smtClean="0"/>
              <a:t> celebrating true femininity.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lphaUcPeriod" startAt="2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lphaUcPeriod" startAt="2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21165017">
            <a:off x="580720" y="1495122"/>
            <a:ext cx="4668733" cy="466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tx1"/>
                </a:solidFill>
                <a:latin typeface="Arial Narrow" pitchFamily="34" charset="0"/>
              </a:rPr>
              <a:t>Session </a:t>
            </a:r>
            <a:r>
              <a:rPr lang="en-US" sz="5000" dirty="0" smtClean="0">
                <a:solidFill>
                  <a:schemeClr val="tx1"/>
                </a:solidFill>
                <a:latin typeface="Arial Narrow" pitchFamily="34" charset="0"/>
              </a:rPr>
              <a:t>Twenty-Three</a:t>
            </a:r>
            <a:endParaRPr lang="en-US" sz="50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Three Challenges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new supreme pursuit:  </a:t>
            </a:r>
            <a:r>
              <a:rPr lang="en-US" u="sng" dirty="0" smtClean="0">
                <a:solidFill>
                  <a:schemeClr val="accent2"/>
                </a:solidFill>
              </a:rPr>
              <a:t>From home to career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The challenge of the decline of </a:t>
            </a:r>
            <a:r>
              <a:rPr lang="en-US" sz="2800" u="sng" dirty="0" smtClean="0">
                <a:solidFill>
                  <a:schemeClr val="accent2"/>
                </a:solidFill>
              </a:rPr>
              <a:t>traditional feminine values</a:t>
            </a:r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“Older women, likewise, are to be reverent </a:t>
            </a:r>
          </a:p>
          <a:p>
            <a:pPr marL="514350" indent="-514350" algn="ctr">
              <a:buNone/>
            </a:pPr>
            <a:r>
              <a:rPr lang="en-US" dirty="0" smtClean="0"/>
              <a:t>in their behavior… teaching what is good, </a:t>
            </a:r>
          </a:p>
          <a:p>
            <a:pPr marL="514350" indent="-514350" algn="ctr">
              <a:buNone/>
            </a:pPr>
            <a:r>
              <a:rPr lang="en-US" dirty="0" smtClean="0"/>
              <a:t>that they may encourage the young woman </a:t>
            </a:r>
          </a:p>
          <a:p>
            <a:pPr marL="514350" indent="-514350" algn="ctr">
              <a:buNone/>
            </a:pPr>
            <a:r>
              <a:rPr lang="en-US" dirty="0" smtClean="0"/>
              <a:t>to love their husbands, love their children, </a:t>
            </a:r>
          </a:p>
          <a:p>
            <a:pPr marL="514350" indent="-514350" algn="ctr">
              <a:buNone/>
            </a:pPr>
            <a:r>
              <a:rPr lang="en-US" dirty="0" smtClean="0"/>
              <a:t>to be sensible, pure workers at home, </a:t>
            </a:r>
          </a:p>
          <a:p>
            <a:pPr marL="514350" indent="-514350" algn="ctr">
              <a:buNone/>
            </a:pPr>
            <a:r>
              <a:rPr lang="en-US" dirty="0" smtClean="0"/>
              <a:t>kind… that the word of God may not </a:t>
            </a:r>
          </a:p>
          <a:p>
            <a:pPr marL="514350" indent="-514350" algn="ctr">
              <a:buNone/>
            </a:pPr>
            <a:r>
              <a:rPr lang="en-US" dirty="0" smtClean="0"/>
              <a:t>be dishonored.”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Titus 2:3-5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Three Challenges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new supreme pursuit:  </a:t>
            </a:r>
            <a:r>
              <a:rPr lang="en-US" u="sng" dirty="0" smtClean="0">
                <a:solidFill>
                  <a:schemeClr val="accent2"/>
                </a:solidFill>
              </a:rPr>
              <a:t>From home to career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The challenge of the decline of </a:t>
            </a:r>
            <a:r>
              <a:rPr lang="en-US" sz="2800" u="sng" dirty="0" smtClean="0">
                <a:solidFill>
                  <a:schemeClr val="accent2"/>
                </a:solidFill>
              </a:rPr>
              <a:t>traditional feminine </a:t>
            </a:r>
            <a:r>
              <a:rPr lang="en-US" sz="2800" u="sng" dirty="0" smtClean="0">
                <a:solidFill>
                  <a:schemeClr val="accent2"/>
                </a:solidFill>
              </a:rPr>
              <a:t>values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rise of the </a:t>
            </a:r>
            <a:r>
              <a:rPr lang="en-US" u="sng" dirty="0" smtClean="0">
                <a:solidFill>
                  <a:schemeClr val="accent2"/>
                </a:solidFill>
              </a:rPr>
              <a:t>Absent Mom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“After more than 30 years of </a:t>
            </a:r>
          </a:p>
          <a:p>
            <a:pPr marL="514350" indent="-514350" algn="ctr">
              <a:buNone/>
            </a:pPr>
            <a:r>
              <a:rPr lang="en-US" dirty="0" smtClean="0"/>
              <a:t>research on how children develop </a:t>
            </a:r>
          </a:p>
          <a:p>
            <a:pPr marL="514350" indent="-514350" algn="ctr">
              <a:buNone/>
            </a:pPr>
            <a:r>
              <a:rPr lang="en-US" dirty="0" smtClean="0"/>
              <a:t>well, I would not think of putting an </a:t>
            </a:r>
          </a:p>
          <a:p>
            <a:pPr marL="514350" indent="-514350" algn="ctr">
              <a:buNone/>
            </a:pPr>
            <a:r>
              <a:rPr lang="en-US" dirty="0" smtClean="0"/>
              <a:t>infant or toddler of my own into any </a:t>
            </a:r>
          </a:p>
          <a:p>
            <a:pPr marL="514350" indent="-514350" algn="ctr">
              <a:buNone/>
            </a:pPr>
            <a:r>
              <a:rPr lang="en-US" dirty="0" smtClean="0"/>
              <a:t>substitute care program.”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Dr. Burton White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Harvard University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Dad Is There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are very secure in their </a:t>
            </a:r>
            <a:r>
              <a:rPr lang="en-US" u="sng" dirty="0" smtClean="0">
                <a:solidFill>
                  <a:schemeClr val="accent2"/>
                </a:solidFill>
              </a:rPr>
              <a:t>identity</a:t>
            </a:r>
            <a:r>
              <a:rPr lang="en-US" dirty="0" smtClean="0"/>
              <a:t> as a woman.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easily </a:t>
            </a:r>
            <a:r>
              <a:rPr lang="en-US" u="sng" dirty="0" smtClean="0">
                <a:solidFill>
                  <a:schemeClr val="accent2"/>
                </a:solidFill>
              </a:rPr>
              <a:t>relate</a:t>
            </a:r>
            <a:r>
              <a:rPr lang="en-US" dirty="0" smtClean="0"/>
              <a:t> to the opposite sex.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often have a highly fulfilling </a:t>
            </a:r>
            <a:r>
              <a:rPr lang="en-US" u="sng" dirty="0" smtClean="0">
                <a:solidFill>
                  <a:schemeClr val="accent2"/>
                </a:solidFill>
              </a:rPr>
              <a:t>sex life </a:t>
            </a:r>
            <a:r>
              <a:rPr lang="en-US" dirty="0" smtClean="0"/>
              <a:t>with their husband.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Dad Is </a:t>
            </a:r>
            <a:r>
              <a:rPr lang="en-US" sz="4000" dirty="0" smtClean="0">
                <a:solidFill>
                  <a:schemeClr val="bg1"/>
                </a:solidFill>
              </a:rPr>
              <a:t>NOT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There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develop personalities that are </a:t>
            </a:r>
            <a:r>
              <a:rPr lang="en-US" u="sng" dirty="0" smtClean="0">
                <a:solidFill>
                  <a:schemeClr val="accent2"/>
                </a:solidFill>
              </a:rPr>
              <a:t>insecure, anxious</a:t>
            </a:r>
            <a:r>
              <a:rPr lang="en-US" dirty="0" smtClean="0"/>
              <a:t> and have difficulty in forming </a:t>
            </a:r>
            <a:r>
              <a:rPr lang="en-US" u="sng" dirty="0" smtClean="0">
                <a:solidFill>
                  <a:schemeClr val="accent2"/>
                </a:solidFill>
              </a:rPr>
              <a:t>healthy</a:t>
            </a:r>
            <a:r>
              <a:rPr lang="en-US" dirty="0" smtClean="0"/>
              <a:t> relationships with men.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OR… they become inappropriately     </a:t>
            </a:r>
            <a:r>
              <a:rPr lang="en-US" u="sng" dirty="0" smtClean="0">
                <a:solidFill>
                  <a:schemeClr val="accent2"/>
                </a:solidFill>
              </a:rPr>
              <a:t>self-assertive, angry and promiscuous</a:t>
            </a:r>
            <a:r>
              <a:rPr lang="en-US" dirty="0" smtClean="0"/>
              <a:t>.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 Can Dad Do?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Establish, with his wife, a clear definition of what it means to be a </a:t>
            </a:r>
            <a:r>
              <a:rPr lang="en-US" u="sng" dirty="0" smtClean="0">
                <a:solidFill>
                  <a:schemeClr val="accent2"/>
                </a:solidFill>
              </a:rPr>
              <a:t>real woman</a:t>
            </a:r>
            <a:r>
              <a:rPr lang="en-US" dirty="0" smtClean="0"/>
              <a:t>.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E8542"/>
      </a:accent1>
      <a:accent2>
        <a:srgbClr val="4E8542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2261</TotalTime>
  <Words>319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Welcome to</vt:lpstr>
      <vt:lpstr>Session Twenty-Three</vt:lpstr>
      <vt:lpstr>Three Challenges</vt:lpstr>
      <vt:lpstr>Slide 4</vt:lpstr>
      <vt:lpstr>Three Challenges</vt:lpstr>
      <vt:lpstr>Slide 6</vt:lpstr>
      <vt:lpstr>If Dad Is There</vt:lpstr>
      <vt:lpstr>If Dad Is NOT There</vt:lpstr>
      <vt:lpstr>What Can Dad Do?</vt:lpstr>
      <vt:lpstr>A Real Woman</vt:lpstr>
      <vt:lpstr>What Can Dad Do?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lwoodward</dc:creator>
  <cp:lastModifiedBy>lwoodward</cp:lastModifiedBy>
  <cp:revision>266</cp:revision>
  <dcterms:created xsi:type="dcterms:W3CDTF">2011-10-10T16:22:03Z</dcterms:created>
  <dcterms:modified xsi:type="dcterms:W3CDTF">2011-12-05T20:43:01Z</dcterms:modified>
</cp:coreProperties>
</file>