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8" r:id="rId3"/>
    <p:sldId id="282" r:id="rId4"/>
    <p:sldId id="284" r:id="rId5"/>
    <p:sldId id="292" r:id="rId6"/>
    <p:sldId id="291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FFA00A3-7C7D-4359-BDBB-58ED31FBD0D7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tx1"/>
                </a:solidFill>
                <a:latin typeface="Arial Narrow" pitchFamily="34" charset="0"/>
              </a:rPr>
              <a:t>Welcome to</a:t>
            </a:r>
            <a:endParaRPr lang="en-US" sz="8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4" name="Picture 3" descr="NewMFLogo_cardboa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209800"/>
            <a:ext cx="5914778" cy="37925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183880" cy="49530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“He who separates himself seeks </a:t>
            </a:r>
          </a:p>
          <a:p>
            <a:pPr marL="514350" indent="-514350" algn="ctr">
              <a:buNone/>
            </a:pPr>
            <a:r>
              <a:rPr lang="en-US" dirty="0" smtClean="0"/>
              <a:t>his own desire; he quarrels against </a:t>
            </a:r>
          </a:p>
          <a:p>
            <a:pPr marL="514350" indent="-514350" algn="ctr">
              <a:buNone/>
            </a:pPr>
            <a:r>
              <a:rPr lang="en-US" dirty="0" smtClean="0"/>
              <a:t>all sound wisdom.”</a:t>
            </a:r>
          </a:p>
          <a:p>
            <a:pPr marL="514350" indent="-514350" algn="ctr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Proverbs 18:1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Significant Downside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u="sng" dirty="0" smtClean="0">
                <a:solidFill>
                  <a:schemeClr val="accent2"/>
                </a:solidFill>
              </a:rPr>
              <a:t>Warped perspectives</a:t>
            </a:r>
            <a:r>
              <a:rPr lang="en-US" dirty="0" smtClean="0"/>
              <a:t> on life.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>
                <a:solidFill>
                  <a:schemeClr val="accent2"/>
                </a:solidFill>
              </a:rPr>
              <a:t>Loose</a:t>
            </a:r>
            <a:r>
              <a:rPr lang="en-US" i="1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living.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>
                <a:solidFill>
                  <a:schemeClr val="accent2"/>
                </a:solidFill>
              </a:rPr>
              <a:t>Loss</a:t>
            </a:r>
            <a:r>
              <a:rPr lang="en-US" i="1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of motivation for the noble things in life.</a:t>
            </a: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183880" cy="49530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sz="7200" dirty="0" smtClean="0"/>
              <a:t>MALE</a:t>
            </a:r>
          </a:p>
          <a:p>
            <a:pPr marL="514350" indent="-514350" algn="ctr">
              <a:buNone/>
            </a:pPr>
            <a:r>
              <a:rPr lang="en-US" sz="7200" dirty="0" smtClean="0"/>
              <a:t>CHEERLEADERS</a:t>
            </a:r>
            <a:endParaRPr lang="en-US" sz="7200" dirty="0" smtClean="0"/>
          </a:p>
          <a:p>
            <a:pPr marL="514350" indent="-514350"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Significant Downside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u="sng" dirty="0" smtClean="0">
                <a:solidFill>
                  <a:schemeClr val="accent2"/>
                </a:solidFill>
              </a:rPr>
              <a:t>Warped perspectives</a:t>
            </a:r>
            <a:r>
              <a:rPr lang="en-US" dirty="0" smtClean="0"/>
              <a:t> on life.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>
                <a:solidFill>
                  <a:schemeClr val="accent2"/>
                </a:solidFill>
              </a:rPr>
              <a:t>Loose</a:t>
            </a:r>
            <a:r>
              <a:rPr lang="en-US" i="1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living.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>
                <a:solidFill>
                  <a:schemeClr val="accent2"/>
                </a:solidFill>
              </a:rPr>
              <a:t>Loss</a:t>
            </a:r>
            <a:r>
              <a:rPr lang="en-US" i="1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of motivation for the noble things in life.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>
                <a:solidFill>
                  <a:schemeClr val="accent2"/>
                </a:solidFill>
              </a:rPr>
              <a:t>Loss</a:t>
            </a:r>
            <a:r>
              <a:rPr lang="en-US" i="1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of opportunities for much needed transparency.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183880" cy="49530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“Iron sharpens iron, </a:t>
            </a:r>
          </a:p>
          <a:p>
            <a:pPr marL="514350" indent="-514350" algn="ctr">
              <a:buNone/>
            </a:pPr>
            <a:r>
              <a:rPr lang="en-US" dirty="0" smtClean="0"/>
              <a:t>so one man sharpens another.”</a:t>
            </a:r>
          </a:p>
          <a:p>
            <a:pPr marL="514350" indent="-514350" algn="ctr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Proverbs 27:17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183880" cy="49530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“There is a friend who sticks </a:t>
            </a:r>
          </a:p>
          <a:p>
            <a:pPr marL="514350" indent="-514350" algn="ctr">
              <a:buNone/>
            </a:pPr>
            <a:r>
              <a:rPr lang="en-US" dirty="0" smtClean="0"/>
              <a:t>closer than a brother.”</a:t>
            </a:r>
          </a:p>
          <a:p>
            <a:pPr marL="514350" indent="-514350" algn="ctr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Proverbs 18:24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183880" cy="49530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“Two are better than one because they</a:t>
            </a:r>
          </a:p>
          <a:p>
            <a:pPr marL="514350" indent="-514350" algn="ctr">
              <a:buNone/>
            </a:pPr>
            <a:r>
              <a:rPr lang="en-US" dirty="0" smtClean="0"/>
              <a:t>have a good return for their labor.  </a:t>
            </a:r>
          </a:p>
          <a:p>
            <a:pPr marL="514350" indent="-514350" algn="ctr">
              <a:buNone/>
            </a:pPr>
            <a:r>
              <a:rPr lang="en-US" dirty="0" smtClean="0"/>
              <a:t>For if either of them falls, the one </a:t>
            </a:r>
          </a:p>
          <a:p>
            <a:pPr marL="514350" indent="-514350" algn="ctr">
              <a:buNone/>
            </a:pPr>
            <a:r>
              <a:rPr lang="en-US" dirty="0" smtClean="0"/>
              <a:t>will </a:t>
            </a:r>
            <a:r>
              <a:rPr lang="en-US" dirty="0" smtClean="0"/>
              <a:t>lift up his companion.  </a:t>
            </a:r>
          </a:p>
          <a:p>
            <a:pPr marL="514350" indent="-514350" algn="ctr">
              <a:buNone/>
            </a:pPr>
            <a:r>
              <a:rPr lang="en-US" dirty="0" smtClean="0"/>
              <a:t>But woe to the one who falls </a:t>
            </a:r>
          </a:p>
          <a:p>
            <a:pPr marL="514350" indent="-514350" algn="ctr">
              <a:buNone/>
            </a:pPr>
            <a:r>
              <a:rPr lang="en-US" dirty="0" smtClean="0"/>
              <a:t>when there is not another to lift him up.”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Ecclesiastes 4:9-10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183880" cy="49530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“A friend loves at all times, and a </a:t>
            </a:r>
          </a:p>
          <a:p>
            <a:pPr marL="514350" indent="-514350" algn="ctr">
              <a:buNone/>
            </a:pPr>
            <a:r>
              <a:rPr lang="en-US" dirty="0" smtClean="0"/>
              <a:t>brother is born for adversity.”</a:t>
            </a:r>
          </a:p>
          <a:p>
            <a:pPr marL="514350" indent="-514350" algn="ctr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Proverbs 17:17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183880" cy="49530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“And let us consider who to stimulate </a:t>
            </a:r>
          </a:p>
          <a:p>
            <a:pPr marL="514350" indent="-514350" algn="ctr">
              <a:buNone/>
            </a:pPr>
            <a:r>
              <a:rPr lang="en-US" dirty="0" smtClean="0"/>
              <a:t>one another to love and good deeds.”</a:t>
            </a:r>
          </a:p>
          <a:p>
            <a:pPr marL="514350" indent="-514350" algn="ctr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Hebrews 10:24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183880" cy="49530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“Jonathan loved David as his own life.”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Samuel 20:17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 rot="21165017">
            <a:off x="617945" y="1278354"/>
            <a:ext cx="4668733" cy="466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5000" dirty="0" smtClean="0">
                <a:solidFill>
                  <a:schemeClr val="tx1"/>
                </a:solidFill>
                <a:latin typeface="Arial Narrow" pitchFamily="34" charset="0"/>
              </a:rPr>
              <a:t>Session </a:t>
            </a:r>
            <a:r>
              <a:rPr lang="en-US" sz="5000" dirty="0" smtClean="0">
                <a:solidFill>
                  <a:schemeClr val="tx1"/>
                </a:solidFill>
                <a:latin typeface="Arial Narrow" pitchFamily="34" charset="0"/>
              </a:rPr>
              <a:t>Nine</a:t>
            </a:r>
            <a:endParaRPr lang="en-US" sz="50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 You Can Do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Learn the </a:t>
            </a:r>
            <a:r>
              <a:rPr lang="en-US" u="sng" dirty="0" smtClean="0">
                <a:solidFill>
                  <a:schemeClr val="accent2"/>
                </a:solidFill>
              </a:rPr>
              <a:t>3 Keys</a:t>
            </a:r>
            <a:r>
              <a:rPr lang="en-US" dirty="0" smtClean="0"/>
              <a:t> to friendship</a:t>
            </a:r>
          </a:p>
          <a:p>
            <a:pPr marL="1273302" lvl="3" indent="-514350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800" u="sng" dirty="0" smtClean="0">
                <a:solidFill>
                  <a:schemeClr val="accent2"/>
                </a:solidFill>
              </a:rPr>
              <a:t>Loyalty</a:t>
            </a:r>
          </a:p>
          <a:p>
            <a:pPr marL="1273302" lvl="3" indent="-514350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2"/>
                </a:solidFill>
              </a:rPr>
              <a:t>Faithfulness </a:t>
            </a:r>
            <a:r>
              <a:rPr lang="en-US" sz="2800" dirty="0" smtClean="0"/>
              <a:t>to “our values”)</a:t>
            </a:r>
            <a:endParaRPr lang="en-US" sz="2800" dirty="0" smtClean="0">
              <a:solidFill>
                <a:schemeClr val="accent2"/>
              </a:solidFill>
            </a:endParaRPr>
          </a:p>
          <a:p>
            <a:pPr marL="1273302" lvl="3" indent="-514350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800" u="sng" dirty="0" smtClean="0">
                <a:solidFill>
                  <a:schemeClr val="accent2"/>
                </a:solidFill>
              </a:rPr>
              <a:t>Encouragement</a:t>
            </a:r>
            <a:endParaRPr lang="en-US" sz="2800" u="sng" dirty="0" smtClean="0"/>
          </a:p>
          <a:p>
            <a:pPr marL="514350" indent="-514350">
              <a:buNone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 You Can Do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u="sng" dirty="0" smtClean="0">
                <a:solidFill>
                  <a:schemeClr val="accent2"/>
                </a:solidFill>
              </a:rPr>
              <a:t>Reach out</a:t>
            </a:r>
            <a:r>
              <a:rPr lang="en-US" dirty="0" smtClean="0"/>
              <a:t> to other men.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u="sng" dirty="0" smtClean="0">
                <a:solidFill>
                  <a:schemeClr val="accent2"/>
                </a:solidFill>
              </a:rPr>
              <a:t>Challenge</a:t>
            </a:r>
            <a:r>
              <a:rPr lang="en-US" dirty="0" smtClean="0"/>
              <a:t> men you like to </a:t>
            </a:r>
            <a:r>
              <a:rPr lang="en-US" u="sng" dirty="0" smtClean="0">
                <a:solidFill>
                  <a:schemeClr val="accent2"/>
                </a:solidFill>
              </a:rPr>
              <a:t>meet regularly</a:t>
            </a:r>
            <a:r>
              <a:rPr lang="en-US" dirty="0" smtClean="0"/>
              <a:t> with you to “</a:t>
            </a:r>
            <a:r>
              <a:rPr lang="en-US" u="sng" dirty="0" smtClean="0">
                <a:solidFill>
                  <a:schemeClr val="accent2"/>
                </a:solidFill>
              </a:rPr>
              <a:t>get better</a:t>
            </a:r>
            <a:r>
              <a:rPr lang="en-US" dirty="0" smtClean="0"/>
              <a:t>”.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2800" dirty="0" smtClean="0"/>
              <a:t>Get </a:t>
            </a:r>
            <a:r>
              <a:rPr lang="en-US" sz="2800" u="sng" dirty="0" smtClean="0">
                <a:solidFill>
                  <a:schemeClr val="accent2"/>
                </a:solidFill>
              </a:rPr>
              <a:t>real</a:t>
            </a:r>
            <a:r>
              <a:rPr lang="en-US" sz="2800" dirty="0" smtClean="0"/>
              <a:t> and share your </a:t>
            </a:r>
            <a:r>
              <a:rPr lang="en-US" sz="2800" u="sng" dirty="0" smtClean="0">
                <a:solidFill>
                  <a:schemeClr val="accent2"/>
                </a:solidFill>
              </a:rPr>
              <a:t>heart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u="sng" dirty="0" smtClean="0">
                <a:solidFill>
                  <a:schemeClr val="accent2"/>
                </a:solidFill>
              </a:rPr>
              <a:t>Enjoy life</a:t>
            </a:r>
            <a:r>
              <a:rPr lang="en-US" dirty="0" smtClean="0"/>
              <a:t> together.</a:t>
            </a:r>
            <a:endParaRPr lang="en-US" sz="2800" dirty="0" smtClean="0"/>
          </a:p>
          <a:p>
            <a:pPr marL="514350" indent="-514350">
              <a:buNone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183880" cy="49530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“We few, we happy few… </a:t>
            </a:r>
          </a:p>
          <a:p>
            <a:pPr marL="514350" indent="-514350" algn="ctr">
              <a:buNone/>
            </a:pPr>
            <a:r>
              <a:rPr lang="en-US" dirty="0" smtClean="0"/>
              <a:t>We band of brothers.”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William Shakespeare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 Significant Relationships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</a:t>
            </a:r>
            <a:r>
              <a:rPr lang="en-US" u="sng" dirty="0" smtClean="0">
                <a:solidFill>
                  <a:schemeClr val="accent2"/>
                </a:solidFill>
              </a:rPr>
              <a:t>Admiring Mentor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The </a:t>
            </a:r>
            <a:r>
              <a:rPr lang="en-US" sz="2800" u="sng" dirty="0" smtClean="0">
                <a:solidFill>
                  <a:schemeClr val="accent2"/>
                </a:solidFill>
              </a:rPr>
              <a:t>Side-by-Side Friend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</a:t>
            </a:r>
            <a:r>
              <a:rPr lang="en-US" u="sng" dirty="0" smtClean="0">
                <a:solidFill>
                  <a:schemeClr val="accent2"/>
                </a:solidFill>
              </a:rPr>
              <a:t>Needy Protégé</a:t>
            </a: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All Alone Wound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/>
              <a:t>A social, emotional and spiritual loss caused</a:t>
            </a:r>
          </a:p>
          <a:p>
            <a:pPr marL="514350" indent="-514350">
              <a:buNone/>
            </a:pPr>
            <a:r>
              <a:rPr lang="en-US" dirty="0" smtClean="0"/>
              <a:t>by the lack of healthy male comradeship</a:t>
            </a:r>
          </a:p>
          <a:p>
            <a:pPr marL="514350" indent="-514350">
              <a:buNone/>
            </a:pPr>
            <a:r>
              <a:rPr lang="en-US" dirty="0" smtClean="0"/>
              <a:t>that results in…</a:t>
            </a:r>
            <a:endParaRPr lang="en-US" sz="2800" dirty="0" smtClean="0"/>
          </a:p>
          <a:p>
            <a:pPr marL="1529334" lvl="4" indent="-514350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u="sng" dirty="0" smtClean="0">
                <a:solidFill>
                  <a:schemeClr val="accent2"/>
                </a:solidFill>
              </a:rPr>
              <a:t>Loneliness</a:t>
            </a:r>
            <a:r>
              <a:rPr lang="en-US" sz="2400" dirty="0" smtClean="0"/>
              <a:t> and </a:t>
            </a:r>
            <a:r>
              <a:rPr lang="en-US" sz="2400" u="sng" dirty="0" smtClean="0">
                <a:solidFill>
                  <a:schemeClr val="accent2"/>
                </a:solidFill>
              </a:rPr>
              <a:t>discouragement</a:t>
            </a:r>
            <a:endParaRPr lang="en-US" sz="2400" u="sng" dirty="0" smtClean="0">
              <a:solidFill>
                <a:schemeClr val="accent2"/>
              </a:solidFill>
            </a:endParaRPr>
          </a:p>
          <a:p>
            <a:pPr marL="1529334" lvl="4" indent="-514350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u="sng" dirty="0" smtClean="0">
                <a:solidFill>
                  <a:schemeClr val="accent2"/>
                </a:solidFill>
              </a:rPr>
              <a:t>Foolish behaviors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/>
              <a:t>and </a:t>
            </a:r>
            <a:r>
              <a:rPr lang="en-US" sz="2400" u="sng" dirty="0" smtClean="0">
                <a:solidFill>
                  <a:schemeClr val="accent2"/>
                </a:solidFill>
              </a:rPr>
              <a:t>discouragement</a:t>
            </a:r>
            <a:endParaRPr lang="en-US" sz="2400" u="sng" dirty="0" smtClean="0">
              <a:solidFill>
                <a:schemeClr val="accent2"/>
              </a:solidFill>
            </a:endParaRPr>
          </a:p>
          <a:p>
            <a:pPr marL="1529334" lvl="4" indent="-514350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u="sng" dirty="0" smtClean="0">
                <a:solidFill>
                  <a:schemeClr val="accent2"/>
                </a:solidFill>
              </a:rPr>
              <a:t>Short-sighted</a:t>
            </a:r>
            <a:r>
              <a:rPr lang="en-US" sz="2400" dirty="0" smtClean="0"/>
              <a:t> masculinity</a:t>
            </a:r>
            <a:endParaRPr lang="en-US" sz="2400" dirty="0" smtClean="0"/>
          </a:p>
          <a:p>
            <a:pPr marL="1035558" lvl="2" indent="-514350">
              <a:buClr>
                <a:schemeClr val="accent2"/>
              </a:buClr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Point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 algn="ctr">
              <a:buNone/>
            </a:pPr>
            <a:r>
              <a:rPr lang="en-US" dirty="0" smtClean="0"/>
              <a:t>Every man benefits from the </a:t>
            </a:r>
          </a:p>
          <a:p>
            <a:pPr marL="514350" indent="-514350" algn="ctr">
              <a:buNone/>
            </a:pPr>
            <a:r>
              <a:rPr lang="en-US" dirty="0" smtClean="0"/>
              <a:t>company of other </a:t>
            </a:r>
            <a:r>
              <a:rPr lang="en-US" u="sng" dirty="0" smtClean="0">
                <a:solidFill>
                  <a:schemeClr val="accent2"/>
                </a:solidFill>
              </a:rPr>
              <a:t>men</a:t>
            </a:r>
            <a:r>
              <a:rPr lang="en-US" dirty="0" smtClean="0"/>
              <a:t>.</a:t>
            </a:r>
            <a:endParaRPr lang="en-US" sz="2400" dirty="0" smtClean="0"/>
          </a:p>
          <a:p>
            <a:pPr marL="1035558" lvl="2" indent="-514350">
              <a:buClr>
                <a:schemeClr val="accent2"/>
              </a:buClr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685800"/>
            <a:ext cx="8183880" cy="49530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“The data indicates that even the most intimate of male friendships, of which there are few, rarely approach the depth of disclosure a woman commonly has with other women.  Men who neither bare themselves or bear with one another are </a:t>
            </a:r>
            <a:r>
              <a:rPr lang="en-US" dirty="0" smtClean="0"/>
              <a:t>‘</a:t>
            </a:r>
            <a:r>
              <a:rPr lang="en-US" dirty="0" smtClean="0"/>
              <a:t>buddies’ in name only.”</a:t>
            </a:r>
          </a:p>
          <a:p>
            <a:pPr marL="514350" indent="-514350" algn="ctr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SMU Study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Significant Downside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u="sng" dirty="0" smtClean="0">
                <a:solidFill>
                  <a:schemeClr val="accent2"/>
                </a:solidFill>
              </a:rPr>
              <a:t>Warped perspectives</a:t>
            </a:r>
            <a:r>
              <a:rPr lang="en-US" dirty="0" smtClean="0"/>
              <a:t> on life.</a:t>
            </a: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183880" cy="49530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“There is a way that seems </a:t>
            </a:r>
          </a:p>
          <a:p>
            <a:pPr marL="514350" indent="-514350" algn="ctr">
              <a:buNone/>
            </a:pPr>
            <a:r>
              <a:rPr lang="en-US" dirty="0" smtClean="0"/>
              <a:t>right to a man, but the way </a:t>
            </a:r>
          </a:p>
          <a:p>
            <a:pPr marL="514350" indent="-514350" algn="ctr">
              <a:buNone/>
            </a:pPr>
            <a:r>
              <a:rPr lang="en-US" dirty="0" smtClean="0"/>
              <a:t>therein is death.”</a:t>
            </a:r>
          </a:p>
          <a:p>
            <a:pPr marL="514350" indent="-514350" algn="ctr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Proverbs 14:12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Significant Downside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u="sng" dirty="0" smtClean="0">
                <a:solidFill>
                  <a:schemeClr val="accent2"/>
                </a:solidFill>
              </a:rPr>
              <a:t>Warped perspectives</a:t>
            </a:r>
            <a:r>
              <a:rPr lang="en-US" dirty="0" smtClean="0"/>
              <a:t> on life.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>
                <a:solidFill>
                  <a:schemeClr val="accent2"/>
                </a:solidFill>
              </a:rPr>
              <a:t>Loose</a:t>
            </a:r>
            <a:r>
              <a:rPr lang="en-US" i="1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living.</a:t>
            </a: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3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E8542"/>
      </a:accent1>
      <a:accent2>
        <a:srgbClr val="4E8542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</TotalTime>
  <Words>413</Words>
  <Application>Microsoft Office PowerPoint</Application>
  <PresentationFormat>On-screen Show (4:3)</PresentationFormat>
  <Paragraphs>86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Aspect</vt:lpstr>
      <vt:lpstr>Welcome to</vt:lpstr>
      <vt:lpstr>Session Nine</vt:lpstr>
      <vt:lpstr>3 Significant Relationships</vt:lpstr>
      <vt:lpstr>The All Alone Wound</vt:lpstr>
      <vt:lpstr>The Point</vt:lpstr>
      <vt:lpstr>Slide 6</vt:lpstr>
      <vt:lpstr>Significant Downside</vt:lpstr>
      <vt:lpstr>Slide 8</vt:lpstr>
      <vt:lpstr>Significant Downside</vt:lpstr>
      <vt:lpstr>Slide 10</vt:lpstr>
      <vt:lpstr>Significant Downside</vt:lpstr>
      <vt:lpstr>Slide 12</vt:lpstr>
      <vt:lpstr>Significant Downside</vt:lpstr>
      <vt:lpstr>Slide 14</vt:lpstr>
      <vt:lpstr>Slide 15</vt:lpstr>
      <vt:lpstr>Slide 16</vt:lpstr>
      <vt:lpstr>Slide 17</vt:lpstr>
      <vt:lpstr>Slide 18</vt:lpstr>
      <vt:lpstr>Slide 19</vt:lpstr>
      <vt:lpstr>What You Can Do</vt:lpstr>
      <vt:lpstr>What You Can Do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</dc:title>
  <dc:creator>lwoodward</dc:creator>
  <cp:lastModifiedBy>lwoodward</cp:lastModifiedBy>
  <cp:revision>62</cp:revision>
  <dcterms:created xsi:type="dcterms:W3CDTF">2011-10-10T16:22:03Z</dcterms:created>
  <dcterms:modified xsi:type="dcterms:W3CDTF">2011-10-31T18:05:25Z</dcterms:modified>
</cp:coreProperties>
</file>