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86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Arial Narrow" pitchFamily="34" charset="0"/>
              </a:rPr>
              <a:t>Welcome to</a:t>
            </a:r>
            <a:endParaRPr lang="en-US" sz="8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 descr="NewMFLogo_card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914778" cy="379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“Behold, I was brought forth</a:t>
            </a:r>
          </a:p>
          <a:p>
            <a:pPr marL="514350" indent="-514350" algn="ctr">
              <a:buNone/>
            </a:pPr>
            <a:r>
              <a:rPr lang="en-US" dirty="0" smtClean="0"/>
              <a:t>in iniquity, and in sin </a:t>
            </a:r>
          </a:p>
          <a:p>
            <a:pPr marL="514350" indent="-514350" algn="ctr">
              <a:buNone/>
            </a:pPr>
            <a:r>
              <a:rPr lang="en-US" dirty="0" smtClean="0"/>
              <a:t>my mother conceived me.”</a:t>
            </a:r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Psalm 51:5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Hidden Truths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n-US" dirty="0" smtClean="0"/>
              <a:t>Understood, depravity means…</a:t>
            </a:r>
          </a:p>
          <a:p>
            <a:pPr marL="1035558" lvl="2" indent="-514350"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en-US" sz="2800" dirty="0" smtClean="0"/>
              <a:t>I am </a:t>
            </a:r>
            <a:r>
              <a:rPr lang="en-US" sz="2800" u="sng" dirty="0" smtClean="0">
                <a:solidFill>
                  <a:schemeClr val="accent2"/>
                </a:solidFill>
              </a:rPr>
              <a:t>separated</a:t>
            </a:r>
            <a:r>
              <a:rPr lang="en-US" sz="2800" dirty="0" smtClean="0"/>
              <a:t> from God and under His </a:t>
            </a:r>
            <a:r>
              <a:rPr lang="en-US" sz="2800" u="sng" dirty="0" smtClean="0">
                <a:solidFill>
                  <a:schemeClr val="accent2"/>
                </a:solidFill>
              </a:rPr>
              <a:t>judgment</a:t>
            </a:r>
            <a:r>
              <a:rPr lang="en-US" sz="2800" dirty="0" smtClean="0"/>
              <a:t>.</a:t>
            </a:r>
          </a:p>
          <a:p>
            <a:pPr marL="1035558" lvl="2" indent="-514350"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en-US" sz="2800" dirty="0" smtClean="0"/>
              <a:t>I have inherited a </a:t>
            </a:r>
            <a:r>
              <a:rPr lang="en-US" sz="2800" u="sng" dirty="0" smtClean="0">
                <a:solidFill>
                  <a:schemeClr val="accent2"/>
                </a:solidFill>
              </a:rPr>
              <a:t>corrupt</a:t>
            </a:r>
            <a:r>
              <a:rPr lang="en-US" sz="2800" dirty="0" smtClean="0"/>
              <a:t> nature that no human agency can </a:t>
            </a:r>
            <a:r>
              <a:rPr lang="en-US" sz="2800" u="sng" dirty="0" smtClean="0">
                <a:solidFill>
                  <a:schemeClr val="accent2"/>
                </a:solidFill>
              </a:rPr>
              <a:t>cure</a:t>
            </a:r>
            <a:r>
              <a:rPr lang="en-US" sz="2800" dirty="0" smtClean="0"/>
              <a:t>.</a:t>
            </a:r>
          </a:p>
          <a:p>
            <a:pPr marL="1035558" lvl="2" indent="-514350"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en-US" sz="2800" dirty="0" smtClean="0"/>
              <a:t>My </a:t>
            </a:r>
            <a:r>
              <a:rPr lang="en-US" sz="2800" u="sng" dirty="0" smtClean="0">
                <a:solidFill>
                  <a:schemeClr val="accent2"/>
                </a:solidFill>
              </a:rPr>
              <a:t>corrupt</a:t>
            </a:r>
            <a:r>
              <a:rPr lang="en-US" sz="2800" dirty="0" smtClean="0"/>
              <a:t> nature, left unaddressed, inevitably </a:t>
            </a:r>
            <a:r>
              <a:rPr lang="en-US" sz="2800" u="sng" dirty="0" smtClean="0">
                <a:solidFill>
                  <a:schemeClr val="accent2"/>
                </a:solidFill>
              </a:rPr>
              <a:t>corrupts</a:t>
            </a:r>
            <a:r>
              <a:rPr lang="en-US" sz="2800" dirty="0" smtClean="0"/>
              <a:t> my life with sin.</a:t>
            </a:r>
          </a:p>
          <a:p>
            <a:pPr marL="514350" indent="-514350">
              <a:buFont typeface="+mj-lt"/>
              <a:buAutoNum type="alphaUcPeriod" startAt="3"/>
            </a:pPr>
            <a:endParaRPr lang="en-US" dirty="0" smtClean="0"/>
          </a:p>
          <a:p>
            <a:pPr marL="514350" indent="-514350">
              <a:buFont typeface="+mj-lt"/>
              <a:buAutoNum type="alphaUcPeriod" startAt="3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 Implications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u="sng" dirty="0" smtClean="0">
                <a:solidFill>
                  <a:schemeClr val="accent2"/>
                </a:solidFill>
              </a:rPr>
              <a:t>Depravity Wound</a:t>
            </a:r>
            <a:r>
              <a:rPr lang="en-US" dirty="0" smtClean="0"/>
              <a:t> requires a </a:t>
            </a:r>
            <a:r>
              <a:rPr lang="en-US" u="sng" dirty="0" smtClean="0">
                <a:solidFill>
                  <a:schemeClr val="accent2"/>
                </a:solidFill>
              </a:rPr>
              <a:t>spiritual solution</a:t>
            </a:r>
            <a:r>
              <a:rPr lang="en-US" dirty="0" smtClean="0"/>
              <a:t> only God can give.</a:t>
            </a:r>
          </a:p>
          <a:p>
            <a:pPr marL="514350" indent="-514350">
              <a:buFont typeface="+mj-lt"/>
              <a:buAutoNum type="alphaUcPeriod"/>
            </a:pPr>
            <a:r>
              <a:rPr lang="en-US" u="sng" dirty="0" smtClean="0">
                <a:solidFill>
                  <a:schemeClr val="accent2"/>
                </a:solidFill>
              </a:rPr>
              <a:t>Admitting</a:t>
            </a:r>
            <a:r>
              <a:rPr lang="en-US" dirty="0" smtClean="0"/>
              <a:t> my </a:t>
            </a:r>
            <a:r>
              <a:rPr lang="en-US" u="sng" dirty="0" smtClean="0">
                <a:solidFill>
                  <a:schemeClr val="accent2"/>
                </a:solidFill>
              </a:rPr>
              <a:t>Depravity Wound</a:t>
            </a:r>
            <a:r>
              <a:rPr lang="en-US" dirty="0" smtClean="0"/>
              <a:t> is the essential “first step” to finding a real, authentic relationship with God (and not just more religion!).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“Blessed are the poor in spirit, for </a:t>
            </a:r>
          </a:p>
          <a:p>
            <a:pPr marL="514350" indent="-514350" algn="ctr">
              <a:buNone/>
            </a:pPr>
            <a:r>
              <a:rPr lang="en-US" dirty="0" smtClean="0"/>
              <a:t>theirs in the kingdom of heaven.”</a:t>
            </a:r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Matthew 5:3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165017">
            <a:off x="352122" y="1266522"/>
            <a:ext cx="4668733" cy="466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Session </a:t>
            </a:r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Eleven</a:t>
            </a:r>
            <a:endParaRPr lang="en-US" sz="5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“For that which I am doing, I do not</a:t>
            </a:r>
          </a:p>
          <a:p>
            <a:pPr marL="514350" indent="-514350" algn="ctr">
              <a:buNone/>
            </a:pPr>
            <a:r>
              <a:rPr lang="en-US" dirty="0" smtClean="0"/>
              <a:t>understand; for I am practicing what I</a:t>
            </a:r>
          </a:p>
          <a:p>
            <a:pPr marL="514350" indent="-514350" algn="ctr">
              <a:buNone/>
            </a:pPr>
            <a:r>
              <a:rPr lang="en-US" dirty="0" smtClean="0"/>
              <a:t>would like to do, but I am doing the very</a:t>
            </a:r>
          </a:p>
          <a:p>
            <a:pPr marL="514350" indent="-514350" algn="ctr">
              <a:buNone/>
            </a:pPr>
            <a:r>
              <a:rPr lang="en-US" dirty="0" smtClean="0"/>
              <a:t>thing I hate.  For I know that nothing good</a:t>
            </a:r>
          </a:p>
          <a:p>
            <a:pPr marL="514350" indent="-514350" algn="ctr">
              <a:buNone/>
            </a:pPr>
            <a:r>
              <a:rPr lang="en-US" dirty="0" smtClean="0"/>
              <a:t>dwells in me, that is, in my flesh; for the</a:t>
            </a:r>
          </a:p>
          <a:p>
            <a:pPr marL="514350" indent="-514350" algn="ctr">
              <a:buNone/>
            </a:pPr>
            <a:r>
              <a:rPr lang="en-US" dirty="0" smtClean="0"/>
              <a:t>wishing is present in me, but the doing of</a:t>
            </a:r>
          </a:p>
          <a:p>
            <a:pPr marL="514350" indent="-514350" algn="ctr">
              <a:buNone/>
            </a:pPr>
            <a:r>
              <a:rPr lang="en-US" dirty="0" smtClean="0"/>
              <a:t>the good is not.  For the good that I wish, I</a:t>
            </a:r>
          </a:p>
          <a:p>
            <a:pPr marL="514350" indent="-514350" algn="ctr">
              <a:buNone/>
            </a:pPr>
            <a:r>
              <a:rPr lang="en-US" dirty="0" smtClean="0"/>
              <a:t>do not do; but I practice the very evil that I</a:t>
            </a:r>
          </a:p>
          <a:p>
            <a:pPr marL="514350" indent="-514350" algn="ctr">
              <a:buNone/>
            </a:pPr>
            <a:r>
              <a:rPr lang="en-US" dirty="0" smtClean="0"/>
              <a:t>do not wish.  Wretched man that I am! </a:t>
            </a:r>
          </a:p>
          <a:p>
            <a:pPr marL="514350" indent="-514350" algn="ctr">
              <a:buNone/>
            </a:pPr>
            <a:r>
              <a:rPr lang="en-US" dirty="0" smtClean="0"/>
              <a:t>Who will set me free from </a:t>
            </a:r>
          </a:p>
          <a:p>
            <a:pPr marL="514350" indent="-514350" algn="ctr">
              <a:buNone/>
            </a:pPr>
            <a:r>
              <a:rPr lang="en-US" dirty="0" smtClean="0"/>
              <a:t>the body of this death?”</a:t>
            </a:r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Romans 7:15, 18, 19, 24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Half Truths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We’re losing out because of </a:t>
            </a:r>
            <a:r>
              <a:rPr lang="en-US" u="sng" dirty="0" smtClean="0">
                <a:solidFill>
                  <a:schemeClr val="accent2"/>
                </a:solidFill>
              </a:rPr>
              <a:t>poor self-esteem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We’re losing out because </a:t>
            </a:r>
            <a:r>
              <a:rPr lang="en-US" u="sng" dirty="0" smtClean="0">
                <a:solidFill>
                  <a:schemeClr val="accent2"/>
                </a:solidFill>
              </a:rPr>
              <a:t>others are to blame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We’re losing out because of a </a:t>
            </a:r>
            <a:r>
              <a:rPr lang="en-US" u="sng" dirty="0" smtClean="0">
                <a:solidFill>
                  <a:schemeClr val="accent2"/>
                </a:solidFill>
              </a:rPr>
              <a:t>lack of education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We’re losing out because of </a:t>
            </a:r>
            <a:r>
              <a:rPr lang="en-US" u="sng" dirty="0" smtClean="0">
                <a:solidFill>
                  <a:schemeClr val="accent2"/>
                </a:solidFill>
              </a:rPr>
              <a:t>defective genes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Hidden Truths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We are all </a:t>
            </a:r>
            <a:r>
              <a:rPr lang="en-US" u="sng" dirty="0" smtClean="0">
                <a:solidFill>
                  <a:schemeClr val="accent2"/>
                </a:solidFill>
              </a:rPr>
              <a:t>cursed</a:t>
            </a:r>
            <a:r>
              <a:rPr lang="en-US" dirty="0" smtClean="0"/>
              <a:t> with a condition known as the </a:t>
            </a:r>
            <a:r>
              <a:rPr lang="en-US" u="sng" dirty="0" smtClean="0">
                <a:solidFill>
                  <a:schemeClr val="accent2"/>
                </a:solidFill>
              </a:rPr>
              <a:t>Depravity Wound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“The heart is more deceitful than all else</a:t>
            </a:r>
          </a:p>
          <a:p>
            <a:pPr marL="514350" indent="-514350" algn="ctr">
              <a:buNone/>
            </a:pPr>
            <a:r>
              <a:rPr lang="en-US" dirty="0" smtClean="0"/>
              <a:t>and is desperately sick; Who can</a:t>
            </a:r>
          </a:p>
          <a:p>
            <a:pPr marL="514350" indent="-514350" algn="ctr">
              <a:buNone/>
            </a:pPr>
            <a:r>
              <a:rPr lang="en-US" dirty="0" smtClean="0"/>
              <a:t>understand it?”</a:t>
            </a:r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Jeremiah 17:9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“Furthermore, the hearts of the </a:t>
            </a:r>
          </a:p>
          <a:p>
            <a:pPr marL="514350" indent="-514350" algn="ctr">
              <a:buNone/>
            </a:pPr>
            <a:r>
              <a:rPr lang="en-US" dirty="0" smtClean="0"/>
              <a:t>sons of men are full of evil </a:t>
            </a:r>
          </a:p>
          <a:p>
            <a:pPr marL="514350" indent="-514350" algn="ctr">
              <a:buNone/>
            </a:pPr>
            <a:r>
              <a:rPr lang="en-US" dirty="0" smtClean="0"/>
              <a:t>and insanity is in their hearts </a:t>
            </a:r>
          </a:p>
          <a:p>
            <a:pPr marL="514350" indent="-514350" algn="ctr">
              <a:buNone/>
            </a:pPr>
            <a:r>
              <a:rPr lang="en-US" dirty="0" smtClean="0"/>
              <a:t>throughout their lives.”</a:t>
            </a:r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Ecclesiastes 9:3b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Hidden Truths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We are all </a:t>
            </a:r>
            <a:r>
              <a:rPr lang="en-US" u="sng" dirty="0" smtClean="0">
                <a:solidFill>
                  <a:schemeClr val="accent2"/>
                </a:solidFill>
              </a:rPr>
              <a:t>cursed</a:t>
            </a:r>
            <a:r>
              <a:rPr lang="en-US" dirty="0" smtClean="0"/>
              <a:t> with a condition known as the </a:t>
            </a:r>
            <a:r>
              <a:rPr lang="en-US" u="sng" dirty="0" smtClean="0">
                <a:solidFill>
                  <a:schemeClr val="accent2"/>
                </a:solidFill>
              </a:rPr>
              <a:t>Depravity Wound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This wound defined: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We are all </a:t>
            </a:r>
            <a:r>
              <a:rPr lang="en-US" u="sng" dirty="0" smtClean="0">
                <a:solidFill>
                  <a:schemeClr val="accent2"/>
                </a:solidFill>
              </a:rPr>
              <a:t>fallen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chemeClr val="accent2"/>
                </a:solidFill>
              </a:rPr>
              <a:t>defective</a:t>
            </a:r>
            <a:r>
              <a:rPr lang="en-US" dirty="0" smtClean="0"/>
              <a:t> creatures, at </a:t>
            </a:r>
            <a:r>
              <a:rPr lang="en-US" u="sng" dirty="0" smtClean="0">
                <a:solidFill>
                  <a:schemeClr val="accent2"/>
                </a:solidFill>
              </a:rPr>
              <a:t>odds</a:t>
            </a:r>
            <a:r>
              <a:rPr lang="en-US" dirty="0" smtClean="0"/>
              <a:t> by nature with our Creator and each other.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Hidden Truths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n-US" dirty="0" smtClean="0"/>
              <a:t>Understood, depravity means…</a:t>
            </a:r>
          </a:p>
          <a:p>
            <a:pPr marL="1035558" lvl="2" indent="-514350"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en-US" sz="2800" dirty="0" smtClean="0"/>
              <a:t>I am </a:t>
            </a:r>
            <a:r>
              <a:rPr lang="en-US" sz="2800" u="sng" dirty="0" smtClean="0">
                <a:solidFill>
                  <a:schemeClr val="accent2"/>
                </a:solidFill>
              </a:rPr>
              <a:t>separated</a:t>
            </a:r>
            <a:r>
              <a:rPr lang="en-US" sz="2800" dirty="0" smtClean="0"/>
              <a:t> from God and under His </a:t>
            </a:r>
            <a:r>
              <a:rPr lang="en-US" sz="2800" u="sng" dirty="0" smtClean="0">
                <a:solidFill>
                  <a:schemeClr val="accent2"/>
                </a:solidFill>
              </a:rPr>
              <a:t>judgment</a:t>
            </a:r>
            <a:r>
              <a:rPr lang="en-US" sz="2800" dirty="0" smtClean="0"/>
              <a:t>.</a:t>
            </a:r>
          </a:p>
          <a:p>
            <a:pPr marL="1035558" lvl="2" indent="-514350"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en-US" sz="2800" dirty="0" smtClean="0"/>
              <a:t>I have inherited a </a:t>
            </a:r>
            <a:r>
              <a:rPr lang="en-US" sz="2800" u="sng" dirty="0" smtClean="0">
                <a:solidFill>
                  <a:schemeClr val="accent2"/>
                </a:solidFill>
              </a:rPr>
              <a:t>corrupt</a:t>
            </a:r>
            <a:r>
              <a:rPr lang="en-US" sz="2800" dirty="0" smtClean="0"/>
              <a:t> nature that no human agency can </a:t>
            </a:r>
            <a:r>
              <a:rPr lang="en-US" sz="2800" u="sng" dirty="0" smtClean="0">
                <a:solidFill>
                  <a:schemeClr val="accent2"/>
                </a:solidFill>
              </a:rPr>
              <a:t>cure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lphaUcPeriod" startAt="3"/>
            </a:pPr>
            <a:endParaRPr lang="en-US" dirty="0" smtClean="0"/>
          </a:p>
          <a:p>
            <a:pPr marL="514350" indent="-514350">
              <a:buFont typeface="+mj-lt"/>
              <a:buAutoNum type="alphaUcPeriod" startAt="3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E8542"/>
      </a:accent1>
      <a:accent2>
        <a:srgbClr val="4E854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Words>393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Welcome to</vt:lpstr>
      <vt:lpstr>Session Eleven</vt:lpstr>
      <vt:lpstr>Slide 3</vt:lpstr>
      <vt:lpstr>Half Truths</vt:lpstr>
      <vt:lpstr>Hidden Truths</vt:lpstr>
      <vt:lpstr>Slide 6</vt:lpstr>
      <vt:lpstr>Slide 7</vt:lpstr>
      <vt:lpstr>Hidden Truths</vt:lpstr>
      <vt:lpstr>Hidden Truths</vt:lpstr>
      <vt:lpstr>Slide 10</vt:lpstr>
      <vt:lpstr>Hidden Truths</vt:lpstr>
      <vt:lpstr>Two Implications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lwoodward</dc:creator>
  <cp:lastModifiedBy>lwoodward</cp:lastModifiedBy>
  <cp:revision>79</cp:revision>
  <dcterms:created xsi:type="dcterms:W3CDTF">2011-10-10T16:22:03Z</dcterms:created>
  <dcterms:modified xsi:type="dcterms:W3CDTF">2011-10-31T19:37:18Z</dcterms:modified>
</cp:coreProperties>
</file>