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>
        <p:scale>
          <a:sx n="90" d="100"/>
          <a:sy n="90" d="100"/>
        </p:scale>
        <p:origin x="-4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 Ways to be a 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Servant Leader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648200"/>
          </a:xfrm>
        </p:spPr>
        <p:txBody>
          <a:bodyPr/>
          <a:lstStyle/>
          <a:p>
            <a:pPr marL="514350" indent="-514350">
              <a:buFont typeface="+mj-lt"/>
              <a:buAutoNum type="arabicPeriod" startAt="19"/>
            </a:pPr>
            <a:r>
              <a:rPr lang="en-US" dirty="0" smtClean="0"/>
              <a:t>A </a:t>
            </a:r>
            <a:r>
              <a:rPr lang="en-US" dirty="0" smtClean="0"/>
              <a:t>servant-leader lets his wife and children into the </a:t>
            </a:r>
            <a:r>
              <a:rPr lang="en-US" u="sng" dirty="0" smtClean="0">
                <a:solidFill>
                  <a:schemeClr val="accent2"/>
                </a:solidFill>
              </a:rPr>
              <a:t>interior</a:t>
            </a:r>
            <a:r>
              <a:rPr lang="en-US" dirty="0" smtClean="0"/>
              <a:t> of his life.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 smtClean="0"/>
              <a:t>A </a:t>
            </a:r>
            <a:r>
              <a:rPr lang="en-US" dirty="0" smtClean="0"/>
              <a:t>servant-leader </a:t>
            </a:r>
            <a:r>
              <a:rPr lang="en-US" u="sng" dirty="0" smtClean="0">
                <a:solidFill>
                  <a:schemeClr val="accent2"/>
                </a:solidFill>
              </a:rPr>
              <a:t>honors</a:t>
            </a:r>
            <a:r>
              <a:rPr lang="en-US" dirty="0" smtClean="0"/>
              <a:t> his wife often in public.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 smtClean="0"/>
              <a:t>A </a:t>
            </a:r>
            <a:r>
              <a:rPr lang="en-US" dirty="0" smtClean="0"/>
              <a:t>servant-leader explains </a:t>
            </a:r>
            <a:r>
              <a:rPr lang="en-US" u="sng" dirty="0" smtClean="0">
                <a:solidFill>
                  <a:schemeClr val="accent2"/>
                </a:solidFill>
              </a:rPr>
              <a:t>sex</a:t>
            </a:r>
            <a:r>
              <a:rPr lang="en-US" dirty="0" smtClean="0"/>
              <a:t> to each child in a way that gives them a wholesome perspective.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dirty="0" smtClean="0"/>
              <a:t>A </a:t>
            </a:r>
            <a:r>
              <a:rPr lang="en-US" dirty="0" smtClean="0"/>
              <a:t>servant-leader encourages his wife to </a:t>
            </a:r>
            <a:r>
              <a:rPr lang="en-US" u="sng" dirty="0" smtClean="0">
                <a:solidFill>
                  <a:schemeClr val="accent2"/>
                </a:solidFill>
              </a:rPr>
              <a:t>grow</a:t>
            </a:r>
            <a:r>
              <a:rPr lang="en-US" dirty="0" smtClean="0"/>
              <a:t> as an individual.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 Ways to be a 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Servant Leader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648200"/>
          </a:xfrm>
        </p:spPr>
        <p:txBody>
          <a:bodyPr/>
          <a:lstStyle/>
          <a:p>
            <a:pPr marL="514350" indent="-514350">
              <a:buFont typeface="+mj-lt"/>
              <a:buAutoNum type="arabicPeriod" startAt="23"/>
            </a:pPr>
            <a:r>
              <a:rPr lang="en-US" dirty="0" smtClean="0"/>
              <a:t>A </a:t>
            </a:r>
            <a:r>
              <a:rPr lang="en-US" dirty="0" smtClean="0"/>
              <a:t>servant-leader takes the lead in establishing with his wife sound, biblically-supportable family </a:t>
            </a:r>
            <a:r>
              <a:rPr lang="en-US" u="sng" dirty="0" smtClean="0">
                <a:solidFill>
                  <a:schemeClr val="accent2"/>
                </a:solidFill>
              </a:rPr>
              <a:t>values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dirty="0" smtClean="0"/>
              <a:t>A </a:t>
            </a:r>
            <a:r>
              <a:rPr lang="en-US" dirty="0" smtClean="0"/>
              <a:t>servant-leader </a:t>
            </a:r>
            <a:r>
              <a:rPr lang="en-US" u="sng" dirty="0" smtClean="0">
                <a:solidFill>
                  <a:schemeClr val="accent2"/>
                </a:solidFill>
              </a:rPr>
              <a:t>joins</a:t>
            </a:r>
            <a:r>
              <a:rPr lang="en-US" dirty="0" smtClean="0"/>
              <a:t> a small group of men who are dedicated to </a:t>
            </a:r>
            <a:r>
              <a:rPr lang="en-US" u="sng" dirty="0" smtClean="0">
                <a:solidFill>
                  <a:schemeClr val="accent2"/>
                </a:solidFill>
              </a:rPr>
              <a:t>improving</a:t>
            </a:r>
            <a:r>
              <a:rPr lang="en-US" dirty="0" smtClean="0"/>
              <a:t> their skills as a man, husband, and father.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dirty="0" smtClean="0"/>
              <a:t>A </a:t>
            </a:r>
            <a:r>
              <a:rPr lang="en-US" dirty="0" smtClean="0"/>
              <a:t>servant-leader provides </a:t>
            </a:r>
            <a:r>
              <a:rPr lang="en-US" u="sng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for his wife to pursue her own personal </a:t>
            </a:r>
            <a:r>
              <a:rPr lang="en-US" u="sng" dirty="0" smtClean="0">
                <a:solidFill>
                  <a:schemeClr val="accent2"/>
                </a:solidFill>
              </a:rPr>
              <a:t>interests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580720" y="1495122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</a:t>
            </a:r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Twenty-One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Marriage at the Core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</a:t>
            </a:r>
            <a:r>
              <a:rPr lang="en-US" u="sng" dirty="0" smtClean="0">
                <a:solidFill>
                  <a:schemeClr val="accent2"/>
                </a:solidFill>
              </a:rPr>
              <a:t>equals</a:t>
            </a:r>
            <a:r>
              <a:rPr lang="en-US" dirty="0" smtClean="0"/>
              <a:t> </a:t>
            </a:r>
            <a:r>
              <a:rPr lang="en-US" dirty="0" smtClean="0"/>
              <a:t>with different </a:t>
            </a:r>
            <a:r>
              <a:rPr lang="en-US" u="sng" dirty="0" smtClean="0">
                <a:solidFill>
                  <a:schemeClr val="accent2"/>
                </a:solidFill>
              </a:rPr>
              <a:t>functions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  <p:sp>
        <p:nvSpPr>
          <p:cNvPr id="4" name="Oval 3"/>
          <p:cNvSpPr/>
          <p:nvPr/>
        </p:nvSpPr>
        <p:spPr>
          <a:xfrm>
            <a:off x="685800" y="2514600"/>
            <a:ext cx="2133600" cy="2133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24600" y="2514600"/>
            <a:ext cx="2133600" cy="213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898338"/>
            <a:ext cx="1752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Wife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200" b="1" dirty="0" smtClean="0"/>
              <a:t>HELPER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2971800"/>
            <a:ext cx="2057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Husband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200" b="1" dirty="0" smtClean="0"/>
              <a:t>HEAD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29718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Companionship</a:t>
            </a:r>
          </a:p>
          <a:p>
            <a:pPr algn="r"/>
            <a:r>
              <a:rPr lang="en-US" dirty="0" smtClean="0"/>
              <a:t>Security</a:t>
            </a:r>
          </a:p>
          <a:p>
            <a:pPr algn="r"/>
            <a:r>
              <a:rPr lang="en-US" dirty="0" smtClean="0"/>
              <a:t>Significance</a:t>
            </a:r>
          </a:p>
          <a:p>
            <a:pPr algn="r"/>
            <a:r>
              <a:rPr lang="en-US" dirty="0" smtClean="0"/>
              <a:t>Emotional Responsiveness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95600" y="31242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895600" y="34290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895600" y="37338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895600" y="3962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4648200"/>
            <a:ext cx="2667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 smtClean="0"/>
              <a:t>A nurturing role </a:t>
            </a:r>
          </a:p>
          <a:p>
            <a:pPr algn="ctr"/>
            <a:r>
              <a:rPr lang="en-US" sz="1500" i="1" dirty="0" smtClean="0"/>
              <a:t>of care and support.</a:t>
            </a:r>
            <a:endParaRPr lang="en-US" sz="15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4703802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 smtClean="0"/>
              <a:t>A leadership role of</a:t>
            </a:r>
          </a:p>
          <a:p>
            <a:pPr algn="ctr"/>
            <a:r>
              <a:rPr lang="en-US" sz="1500" i="1" dirty="0" smtClean="0"/>
              <a:t> courage and responsibility.</a:t>
            </a:r>
            <a:endParaRPr lang="en-US" sz="15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Marriage at the Core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Head = </a:t>
            </a:r>
            <a:r>
              <a:rPr lang="en-US" u="sng" dirty="0" smtClean="0">
                <a:solidFill>
                  <a:schemeClr val="accent2"/>
                </a:solidFill>
              </a:rPr>
              <a:t>servant-leader</a:t>
            </a:r>
            <a:endParaRPr lang="en-US" sz="2800" u="sng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 Ways to be a 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Servant Leader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servant-leader includes his wife in </a:t>
            </a:r>
            <a:r>
              <a:rPr lang="en-US" u="sng" dirty="0" smtClean="0">
                <a:solidFill>
                  <a:schemeClr val="accent2"/>
                </a:solidFill>
              </a:rPr>
              <a:t>envisioning</a:t>
            </a:r>
            <a:r>
              <a:rPr lang="en-US" dirty="0" smtClean="0"/>
              <a:t> the future.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servant-leader accepts </a:t>
            </a:r>
            <a:r>
              <a:rPr lang="en-US" u="sng" dirty="0" smtClean="0">
                <a:solidFill>
                  <a:schemeClr val="accent2"/>
                </a:solidFill>
              </a:rPr>
              <a:t>spiritual responsibility</a:t>
            </a:r>
            <a:r>
              <a:rPr lang="en-US" dirty="0" smtClean="0"/>
              <a:t> for his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servant-leader is willing to say “</a:t>
            </a:r>
            <a:r>
              <a:rPr lang="en-US" u="sng" dirty="0" smtClean="0">
                <a:solidFill>
                  <a:schemeClr val="accent2"/>
                </a:solidFill>
              </a:rPr>
              <a:t>I’m sorry</a:t>
            </a:r>
            <a:r>
              <a:rPr lang="en-US" dirty="0" smtClean="0"/>
              <a:t>” and “</a:t>
            </a:r>
            <a:r>
              <a:rPr lang="en-US" u="sng" dirty="0" smtClean="0">
                <a:solidFill>
                  <a:schemeClr val="accent2"/>
                </a:solidFill>
              </a:rPr>
              <a:t>Forgive me</a:t>
            </a:r>
            <a:r>
              <a:rPr lang="en-US" dirty="0" smtClean="0"/>
              <a:t>” to his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servant-leader discusses </a:t>
            </a:r>
            <a:r>
              <a:rPr lang="en-US" u="sng" dirty="0" smtClean="0">
                <a:solidFill>
                  <a:schemeClr val="accent2"/>
                </a:solidFill>
              </a:rPr>
              <a:t>household</a:t>
            </a:r>
            <a:r>
              <a:rPr lang="en-US" dirty="0" smtClean="0"/>
              <a:t> responsibilities with his wife and makes sure they are </a:t>
            </a:r>
            <a:r>
              <a:rPr lang="en-US" u="sng" dirty="0" smtClean="0">
                <a:solidFill>
                  <a:schemeClr val="accent2"/>
                </a:solidFill>
              </a:rPr>
              <a:t>fairly</a:t>
            </a:r>
            <a:r>
              <a:rPr lang="en-US" dirty="0" smtClean="0"/>
              <a:t> distributed.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 Ways to be a 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Servant Leader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648200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 servant-leader seeks the consultation of his wife on all </a:t>
            </a:r>
            <a:r>
              <a:rPr lang="en-US" u="sng" dirty="0" smtClean="0">
                <a:solidFill>
                  <a:schemeClr val="accent2"/>
                </a:solidFill>
              </a:rPr>
              <a:t>major financial </a:t>
            </a:r>
            <a:r>
              <a:rPr lang="en-US" dirty="0" smtClean="0"/>
              <a:t>decisions.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 servant-leader </a:t>
            </a:r>
            <a:r>
              <a:rPr lang="en-US" u="sng" dirty="0" smtClean="0">
                <a:solidFill>
                  <a:schemeClr val="accent2"/>
                </a:solidFill>
              </a:rPr>
              <a:t>follows through</a:t>
            </a:r>
            <a:r>
              <a:rPr lang="en-US" dirty="0" smtClean="0"/>
              <a:t> with commitments he has made to his wife.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 servant-leader anticipates the different </a:t>
            </a:r>
            <a:r>
              <a:rPr lang="en-US" u="sng" dirty="0" smtClean="0">
                <a:solidFill>
                  <a:schemeClr val="accent2"/>
                </a:solidFill>
              </a:rPr>
              <a:t>seasons</a:t>
            </a:r>
            <a:r>
              <a:rPr lang="en-US" dirty="0" smtClean="0"/>
              <a:t> his marriage will pass through.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 </a:t>
            </a:r>
            <a:r>
              <a:rPr lang="en-US" dirty="0" smtClean="0"/>
              <a:t>servant-leader anticipates the </a:t>
            </a:r>
            <a:r>
              <a:rPr lang="en-US" u="sng" dirty="0" smtClean="0">
                <a:solidFill>
                  <a:schemeClr val="accent2"/>
                </a:solidFill>
              </a:rPr>
              <a:t>different stages</a:t>
            </a:r>
            <a:r>
              <a:rPr lang="en-US" dirty="0" smtClean="0"/>
              <a:t> his children will pass through.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 Ways to be a 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Servant Leader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648200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A </a:t>
            </a:r>
            <a:r>
              <a:rPr lang="en-US" dirty="0" smtClean="0"/>
              <a:t>servant-leader </a:t>
            </a:r>
            <a:r>
              <a:rPr lang="en-US" u="sng" dirty="0" smtClean="0">
                <a:solidFill>
                  <a:schemeClr val="accent2"/>
                </a:solidFill>
              </a:rPr>
              <a:t>frequently</a:t>
            </a:r>
            <a:r>
              <a:rPr lang="en-US" dirty="0" smtClean="0"/>
              <a:t> tells his wife what he </a:t>
            </a:r>
            <a:r>
              <a:rPr lang="en-US" u="sng" dirty="0" smtClean="0">
                <a:solidFill>
                  <a:schemeClr val="accent2"/>
                </a:solidFill>
              </a:rPr>
              <a:t>likes about her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A </a:t>
            </a:r>
            <a:r>
              <a:rPr lang="en-US" dirty="0" smtClean="0"/>
              <a:t>servant-leader provides </a:t>
            </a:r>
            <a:r>
              <a:rPr lang="en-US" u="sng" dirty="0" smtClean="0">
                <a:solidFill>
                  <a:schemeClr val="accent2"/>
                </a:solidFill>
              </a:rPr>
              <a:t>financially</a:t>
            </a:r>
            <a:r>
              <a:rPr lang="en-US" dirty="0" smtClean="0"/>
              <a:t> for his family’s basic </a:t>
            </a:r>
            <a:r>
              <a:rPr lang="en-US" u="sng" dirty="0" smtClean="0">
                <a:solidFill>
                  <a:schemeClr val="accent2"/>
                </a:solidFill>
              </a:rPr>
              <a:t>living expenses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A </a:t>
            </a:r>
            <a:r>
              <a:rPr lang="en-US" dirty="0" smtClean="0"/>
              <a:t>servant-leader deals with </a:t>
            </a:r>
            <a:r>
              <a:rPr lang="en-US" u="sng" dirty="0" smtClean="0">
                <a:solidFill>
                  <a:schemeClr val="accent2"/>
                </a:solidFill>
              </a:rPr>
              <a:t>distractions</a:t>
            </a:r>
            <a:r>
              <a:rPr lang="en-US" dirty="0" smtClean="0"/>
              <a:t> so he can </a:t>
            </a:r>
            <a:r>
              <a:rPr lang="en-US" u="sng" dirty="0" smtClean="0">
                <a:solidFill>
                  <a:schemeClr val="accent2"/>
                </a:solidFill>
              </a:rPr>
              <a:t>talk</a:t>
            </a:r>
            <a:r>
              <a:rPr lang="en-US" dirty="0" smtClean="0"/>
              <a:t> with his wife and family.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A </a:t>
            </a:r>
            <a:r>
              <a:rPr lang="en-US" dirty="0" smtClean="0"/>
              <a:t>servant-leader </a:t>
            </a:r>
            <a:r>
              <a:rPr lang="en-US" u="sng" dirty="0" smtClean="0">
                <a:solidFill>
                  <a:schemeClr val="accent2"/>
                </a:solidFill>
              </a:rPr>
              <a:t>prays</a:t>
            </a:r>
            <a:r>
              <a:rPr lang="en-US" dirty="0" smtClean="0"/>
              <a:t> with his wife on a regular basis.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 Ways to be a 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Servant Leader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648200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</a:pPr>
            <a:r>
              <a:rPr lang="en-US" dirty="0" smtClean="0"/>
              <a:t>A </a:t>
            </a:r>
            <a:r>
              <a:rPr lang="en-US" dirty="0" smtClean="0"/>
              <a:t>servant-leader </a:t>
            </a:r>
            <a:r>
              <a:rPr lang="en-US" u="sng" dirty="0" smtClean="0">
                <a:solidFill>
                  <a:schemeClr val="accent2"/>
                </a:solidFill>
              </a:rPr>
              <a:t>initiates</a:t>
            </a:r>
            <a:r>
              <a:rPr lang="en-US" dirty="0" smtClean="0"/>
              <a:t> meaningful family </a:t>
            </a:r>
            <a:r>
              <a:rPr lang="en-US" u="sng" dirty="0" smtClean="0">
                <a:solidFill>
                  <a:schemeClr val="accent2"/>
                </a:solidFill>
              </a:rPr>
              <a:t>traditions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smtClean="0"/>
              <a:t>A </a:t>
            </a:r>
            <a:r>
              <a:rPr lang="en-US" dirty="0" smtClean="0"/>
              <a:t>servant-leader </a:t>
            </a:r>
            <a:r>
              <a:rPr lang="en-US" u="sng" dirty="0" smtClean="0">
                <a:solidFill>
                  <a:schemeClr val="accent2"/>
                </a:solidFill>
              </a:rPr>
              <a:t>plans fun outings</a:t>
            </a:r>
            <a:r>
              <a:rPr lang="en-US" dirty="0" smtClean="0"/>
              <a:t> for the family on a regular basis.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smtClean="0"/>
              <a:t>A </a:t>
            </a:r>
            <a:r>
              <a:rPr lang="en-US" dirty="0" smtClean="0"/>
              <a:t>servant-leader takes the time to give his children </a:t>
            </a:r>
            <a:r>
              <a:rPr lang="en-US" u="sng" dirty="0" smtClean="0">
                <a:solidFill>
                  <a:schemeClr val="accent2"/>
                </a:solidFill>
              </a:rPr>
              <a:t>practical instruction</a:t>
            </a:r>
            <a:r>
              <a:rPr lang="en-US" dirty="0" smtClean="0"/>
              <a:t> about life, which in turn gives them confidence with their peers.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8183880" cy="105156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 Ways to be a 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Servant Leader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648200"/>
          </a:xfrm>
        </p:spPr>
        <p:txBody>
          <a:bodyPr/>
          <a:lstStyle/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A </a:t>
            </a:r>
            <a:r>
              <a:rPr lang="en-US" dirty="0" smtClean="0"/>
              <a:t>servant-leader </a:t>
            </a:r>
            <a:r>
              <a:rPr lang="en-US" u="sng" dirty="0" smtClean="0">
                <a:solidFill>
                  <a:schemeClr val="accent2"/>
                </a:solidFill>
              </a:rPr>
              <a:t>manages</a:t>
            </a:r>
            <a:r>
              <a:rPr lang="en-US" dirty="0" smtClean="0"/>
              <a:t> the </a:t>
            </a:r>
            <a:r>
              <a:rPr lang="en-US" u="sng" dirty="0" smtClean="0">
                <a:solidFill>
                  <a:schemeClr val="accent2"/>
                </a:solidFill>
              </a:rPr>
              <a:t>schedule</a:t>
            </a:r>
            <a:r>
              <a:rPr lang="en-US" dirty="0" smtClean="0"/>
              <a:t> of the home and anticipates any pressure points.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A </a:t>
            </a:r>
            <a:r>
              <a:rPr lang="en-US" dirty="0" smtClean="0"/>
              <a:t>servant-leader keeps his family </a:t>
            </a:r>
            <a:r>
              <a:rPr lang="en-US" u="sng" dirty="0" smtClean="0">
                <a:solidFill>
                  <a:schemeClr val="accent2"/>
                </a:solidFill>
              </a:rPr>
              <a:t>financially</a:t>
            </a:r>
            <a:r>
              <a:rPr lang="en-US" dirty="0" smtClean="0"/>
              <a:t> sound and out of harmful </a:t>
            </a:r>
            <a:r>
              <a:rPr lang="en-US" u="sng" dirty="0" smtClean="0">
                <a:solidFill>
                  <a:schemeClr val="accent2"/>
                </a:solidFill>
              </a:rPr>
              <a:t>debt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A </a:t>
            </a:r>
            <a:r>
              <a:rPr lang="en-US" dirty="0" smtClean="0"/>
              <a:t>servant-leader makes sure he and his wife have drawn up a </a:t>
            </a:r>
            <a:r>
              <a:rPr lang="en-US" u="sng" dirty="0" smtClean="0">
                <a:solidFill>
                  <a:schemeClr val="accent2"/>
                </a:solidFill>
              </a:rPr>
              <a:t>will</a:t>
            </a:r>
            <a:r>
              <a:rPr lang="en-US" dirty="0" smtClean="0"/>
              <a:t> and arranged a well-conceived plan for their </a:t>
            </a:r>
            <a:r>
              <a:rPr lang="en-US" u="sng" dirty="0" smtClean="0">
                <a:solidFill>
                  <a:schemeClr val="accent2"/>
                </a:solidFill>
              </a:rPr>
              <a:t>children</a:t>
            </a:r>
            <a:r>
              <a:rPr lang="en-US" dirty="0" smtClean="0"/>
              <a:t> in case of </a:t>
            </a:r>
            <a:r>
              <a:rPr lang="en-US" u="sng" dirty="0" smtClean="0">
                <a:solidFill>
                  <a:schemeClr val="accent2"/>
                </a:solidFill>
              </a:rPr>
              <a:t>death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2176</TotalTime>
  <Words>437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Welcome to</vt:lpstr>
      <vt:lpstr>Session Twenty-One</vt:lpstr>
      <vt:lpstr>Marriage at the Core</vt:lpstr>
      <vt:lpstr>Marriage at the Core</vt:lpstr>
      <vt:lpstr>25 Ways to be a  Servant Leader</vt:lpstr>
      <vt:lpstr>25 Ways to be a  Servant Leader</vt:lpstr>
      <vt:lpstr>25 Ways to be a  Servant Leader</vt:lpstr>
      <vt:lpstr>25 Ways to be a  Servant Leader</vt:lpstr>
      <vt:lpstr>25 Ways to be a  Servant Leader</vt:lpstr>
      <vt:lpstr>25 Ways to be a  Servant Leader</vt:lpstr>
      <vt:lpstr>25 Ways to be a  Servant Leader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250</cp:revision>
  <dcterms:created xsi:type="dcterms:W3CDTF">2011-10-10T16:22:03Z</dcterms:created>
  <dcterms:modified xsi:type="dcterms:W3CDTF">2011-12-05T18:26:06Z</dcterms:modified>
</cp:coreProperties>
</file>