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8" r:id="rId3"/>
    <p:sldId id="324" r:id="rId4"/>
    <p:sldId id="325" r:id="rId5"/>
    <p:sldId id="312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9" r:id="rId21"/>
    <p:sldId id="348" r:id="rId22"/>
    <p:sldId id="347" r:id="rId23"/>
    <p:sldId id="346" r:id="rId24"/>
    <p:sldId id="345" r:id="rId25"/>
    <p:sldId id="344" r:id="rId26"/>
    <p:sldId id="343" r:id="rId27"/>
    <p:sldId id="342" r:id="rId28"/>
    <p:sldId id="341" r:id="rId29"/>
    <p:sldId id="340" r:id="rId30"/>
    <p:sldId id="350" r:id="rId31"/>
    <p:sldId id="351" r:id="rId32"/>
    <p:sldId id="352" r:id="rId33"/>
    <p:sldId id="353" r:id="rId34"/>
    <p:sldId id="354" r:id="rId35"/>
    <p:sldId id="355" r:id="rId36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>
        <p:scale>
          <a:sx n="90" d="100"/>
          <a:sy n="90" d="100"/>
        </p:scale>
        <p:origin x="-42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FFA00A3-7C7D-4359-BDBB-58ED31FBD0D7}" type="datetimeFigureOut">
              <a:rPr lang="en-US" smtClean="0"/>
              <a:pPr/>
              <a:t>11/10/2011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27E856-0AA4-4B9C-9FCA-496D89ACC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chemeClr val="tx1"/>
                </a:solidFill>
                <a:latin typeface="Arial Narrow" pitchFamily="34" charset="0"/>
              </a:rPr>
              <a:t>Welcome to</a:t>
            </a:r>
            <a:endParaRPr lang="en-US" sz="8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4" name="Picture 3" descr="NewMFLogo_cardboa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2209800"/>
            <a:ext cx="5914778" cy="3792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Key Objections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Male leadership is </a:t>
            </a:r>
            <a:r>
              <a:rPr lang="en-US" u="sng" dirty="0" smtClean="0">
                <a:solidFill>
                  <a:schemeClr val="accent2"/>
                </a:solidFill>
              </a:rPr>
              <a:t>cultural</a:t>
            </a:r>
            <a:r>
              <a:rPr lang="en-US" dirty="0" smtClean="0"/>
              <a:t>, not </a:t>
            </a:r>
            <a:r>
              <a:rPr lang="en-US" u="sng" dirty="0" smtClean="0">
                <a:solidFill>
                  <a:schemeClr val="accent2"/>
                </a:solidFill>
              </a:rPr>
              <a:t>creational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Make leadership is a result of </a:t>
            </a:r>
            <a:r>
              <a:rPr lang="en-US" sz="2800" u="sng" dirty="0" smtClean="0">
                <a:solidFill>
                  <a:schemeClr val="accent2"/>
                </a:solidFill>
              </a:rPr>
              <a:t>the fall</a:t>
            </a:r>
            <a:r>
              <a:rPr lang="en-US" sz="2800" dirty="0" smtClean="0"/>
              <a:t>, not a result of God’s design.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dirty="0" smtClean="0"/>
              <a:t>“There is neither Jew nor Greek, there is </a:t>
            </a:r>
          </a:p>
          <a:p>
            <a:pPr marL="514350" indent="-514350" algn="ctr">
              <a:buNone/>
            </a:pPr>
            <a:r>
              <a:rPr lang="en-US" dirty="0" smtClean="0"/>
              <a:t>neither slave nor free man, there </a:t>
            </a:r>
          </a:p>
          <a:p>
            <a:pPr marL="514350" indent="-514350" algn="ctr">
              <a:buNone/>
            </a:pPr>
            <a:r>
              <a:rPr lang="en-US" dirty="0" smtClean="0"/>
              <a:t>is neither male nor female; for you are all </a:t>
            </a:r>
          </a:p>
          <a:p>
            <a:pPr marL="514350" indent="-514350" algn="ctr">
              <a:buNone/>
            </a:pPr>
            <a:r>
              <a:rPr lang="en-US" dirty="0" smtClean="0"/>
              <a:t>one in Christ Jesus.”</a:t>
            </a:r>
            <a:endParaRPr lang="en-US" dirty="0" smtClean="0"/>
          </a:p>
          <a:p>
            <a:pPr marL="514350" indent="-514350" algn="ctr">
              <a:buNone/>
            </a:pPr>
            <a:endParaRPr lang="en-US" dirty="0" smtClean="0"/>
          </a:p>
          <a:p>
            <a:pPr marL="514350" indent="-514350" algn="ctr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Galatians 3:28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Two Men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Adam and Jesus Christ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 algn="ctr">
              <a:buNone/>
            </a:pPr>
            <a:r>
              <a:rPr lang="en-US" sz="2800" dirty="0" smtClean="0"/>
              <a:t>Adam and Christ stand against each other </a:t>
            </a:r>
          </a:p>
          <a:p>
            <a:pPr marL="514350" indent="-514350" algn="ctr">
              <a:buNone/>
            </a:pPr>
            <a:r>
              <a:rPr lang="en-US" sz="2800" dirty="0" smtClean="0"/>
              <a:t>as two great figures are the entrance </a:t>
            </a:r>
          </a:p>
          <a:p>
            <a:pPr marL="514350" indent="-514350" algn="ctr">
              <a:buNone/>
            </a:pPr>
            <a:r>
              <a:rPr lang="en-US" sz="2800" dirty="0" smtClean="0"/>
              <a:t>Of two worlds, two creations, the old</a:t>
            </a:r>
          </a:p>
          <a:p>
            <a:pPr marL="514350" indent="-514350" algn="ctr">
              <a:buNone/>
            </a:pPr>
            <a:r>
              <a:rPr lang="en-US" sz="2800" dirty="0" smtClean="0"/>
              <a:t>and the new… And in their actions and fates, lie the decisions for all who </a:t>
            </a:r>
          </a:p>
          <a:p>
            <a:pPr marL="514350" indent="-514350" algn="ctr">
              <a:buNone/>
            </a:pPr>
            <a:r>
              <a:rPr lang="en-US" sz="2800" dirty="0" smtClean="0"/>
              <a:t>belong to them, because all men </a:t>
            </a:r>
          </a:p>
          <a:p>
            <a:pPr marL="514350" indent="-514350" algn="ctr">
              <a:buNone/>
            </a:pPr>
            <a:r>
              <a:rPr lang="en-US" sz="2800" dirty="0" smtClean="0"/>
              <a:t>are comprehended in them.</a:t>
            </a:r>
          </a:p>
          <a:p>
            <a:pPr marL="514350" indent="-514350" algn="ctr">
              <a:buNone/>
            </a:pPr>
            <a:endParaRPr lang="en-US" sz="1500" dirty="0" smtClean="0"/>
          </a:p>
          <a:p>
            <a:pPr marL="514350" indent="-514350" algn="ctr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Theologian Hermann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Ridderbos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sz="2600" dirty="0" smtClean="0"/>
              <a:t>“So also it is written, ‘The first man, Adam, </a:t>
            </a:r>
          </a:p>
          <a:p>
            <a:pPr marL="514350" indent="-514350" algn="ctr">
              <a:buNone/>
            </a:pPr>
            <a:r>
              <a:rPr lang="en-US" sz="2600" dirty="0" smtClean="0"/>
              <a:t>became a living soul.’  The last Adam became a </a:t>
            </a:r>
          </a:p>
          <a:p>
            <a:pPr marL="514350" indent="-514350" algn="ctr">
              <a:buNone/>
            </a:pPr>
            <a:r>
              <a:rPr lang="en-US" sz="2600" dirty="0" smtClean="0"/>
              <a:t>life-giving spirit.  However, the spiritual is not </a:t>
            </a:r>
          </a:p>
          <a:p>
            <a:pPr marL="514350" indent="-514350" algn="ctr">
              <a:buNone/>
            </a:pPr>
            <a:r>
              <a:rPr lang="en-US" sz="2600" dirty="0" smtClean="0"/>
              <a:t>first, but the natural; then the spiritual.  The </a:t>
            </a:r>
          </a:p>
          <a:p>
            <a:pPr marL="514350" indent="-514350" algn="ctr">
              <a:buNone/>
            </a:pPr>
            <a:r>
              <a:rPr lang="en-US" sz="2600" dirty="0" smtClean="0"/>
              <a:t>first man is from earth, earthy; the second </a:t>
            </a:r>
          </a:p>
          <a:p>
            <a:pPr marL="514350" indent="-514350" algn="ctr">
              <a:buNone/>
            </a:pPr>
            <a:r>
              <a:rPr lang="en-US" sz="2600" dirty="0" smtClean="0"/>
              <a:t>man is from heaven.  As is the earthy, so also </a:t>
            </a:r>
          </a:p>
          <a:p>
            <a:pPr marL="514350" indent="-514350" algn="ctr">
              <a:buNone/>
            </a:pPr>
            <a:r>
              <a:rPr lang="en-US" sz="2600" dirty="0" smtClean="0"/>
              <a:t>are those who are earthy; and as is the </a:t>
            </a:r>
          </a:p>
          <a:p>
            <a:pPr marL="514350" indent="-514350" algn="ctr">
              <a:buNone/>
            </a:pPr>
            <a:r>
              <a:rPr lang="en-US" sz="2600" dirty="0" smtClean="0"/>
              <a:t>heavenly, so also are those are</a:t>
            </a:r>
          </a:p>
          <a:p>
            <a:pPr marL="514350" indent="-514350" algn="ctr">
              <a:buNone/>
            </a:pPr>
            <a:r>
              <a:rPr lang="en-US" sz="2600" dirty="0" smtClean="0"/>
              <a:t> heavenly.  And just as we have borne the </a:t>
            </a:r>
          </a:p>
          <a:p>
            <a:pPr marL="514350" indent="-514350" algn="ctr">
              <a:buNone/>
            </a:pPr>
            <a:r>
              <a:rPr lang="en-US" sz="2600" dirty="0" smtClean="0"/>
              <a:t>image of the earthy, we shall also bear the </a:t>
            </a:r>
          </a:p>
          <a:p>
            <a:pPr marL="514350" indent="-514350" algn="ctr">
              <a:buNone/>
            </a:pPr>
            <a:r>
              <a:rPr lang="en-US" sz="2600" dirty="0" smtClean="0"/>
              <a:t>image of the heavenly.”</a:t>
            </a:r>
            <a:endParaRPr lang="en-US" sz="2600" dirty="0" smtClean="0"/>
          </a:p>
          <a:p>
            <a:pPr marL="514350" indent="-514350" algn="ctr">
              <a:buNone/>
            </a:pPr>
            <a:endParaRPr lang="en-US" sz="1500" dirty="0" smtClean="0"/>
          </a:p>
          <a:p>
            <a:pPr marL="514350" indent="-514350" algn="ctr">
              <a:buNone/>
            </a:pP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Corinthians 15:45-49</a:t>
            </a:r>
            <a:endParaRPr lang="en-US" sz="2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Two Men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They are leaders of two distinct </a:t>
            </a:r>
            <a:r>
              <a:rPr lang="en-US" u="sng" dirty="0" smtClean="0">
                <a:solidFill>
                  <a:schemeClr val="accent2"/>
                </a:solidFill>
              </a:rPr>
              <a:t>spiritual</a:t>
            </a:r>
            <a:r>
              <a:rPr lang="en-US" dirty="0" smtClean="0"/>
              <a:t> destinies for all humanity.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+mj-lt"/>
              <a:buAutoNum type="alphaUcPeriod" startAt="2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sz="2500" dirty="0" smtClean="0"/>
              <a:t>“For if by the transgression of the one, death </a:t>
            </a:r>
          </a:p>
          <a:p>
            <a:pPr marL="514350" indent="-514350" algn="ctr">
              <a:buNone/>
            </a:pPr>
            <a:r>
              <a:rPr lang="en-US" sz="2500" dirty="0" smtClean="0"/>
              <a:t>reigned through the one, much more those who </a:t>
            </a:r>
          </a:p>
          <a:p>
            <a:pPr marL="514350" indent="-514350" algn="ctr">
              <a:buNone/>
            </a:pPr>
            <a:r>
              <a:rPr lang="en-US" sz="2500" dirty="0" smtClean="0"/>
              <a:t>receive the abundance of grace and of the gift of </a:t>
            </a:r>
          </a:p>
          <a:p>
            <a:pPr marL="514350" indent="-514350" algn="ctr">
              <a:buNone/>
            </a:pPr>
            <a:r>
              <a:rPr lang="en-US" sz="2500" dirty="0" smtClean="0"/>
              <a:t>righteousness will reign in life through the One, </a:t>
            </a:r>
          </a:p>
          <a:p>
            <a:pPr marL="514350" indent="-514350" algn="ctr">
              <a:buNone/>
            </a:pPr>
            <a:r>
              <a:rPr lang="en-US" sz="2500" dirty="0" smtClean="0"/>
              <a:t>Jesus Christ.  So then as through one </a:t>
            </a:r>
          </a:p>
          <a:p>
            <a:pPr marL="514350" indent="-514350" algn="ctr">
              <a:buNone/>
            </a:pPr>
            <a:r>
              <a:rPr lang="en-US" sz="2500" dirty="0" smtClean="0"/>
              <a:t>transgression here resulted condemnation to all </a:t>
            </a:r>
          </a:p>
          <a:p>
            <a:pPr marL="514350" indent="-514350" algn="ctr">
              <a:buNone/>
            </a:pPr>
            <a:r>
              <a:rPr lang="en-US" sz="2500" dirty="0" smtClean="0"/>
              <a:t>men; even so through one act of righteousness </a:t>
            </a:r>
          </a:p>
          <a:p>
            <a:pPr marL="514350" indent="-514350" algn="ctr">
              <a:buNone/>
            </a:pPr>
            <a:r>
              <a:rPr lang="en-US" sz="2500" dirty="0" smtClean="0"/>
              <a:t>there resulted justification of life to all men.  For </a:t>
            </a:r>
          </a:p>
          <a:p>
            <a:pPr marL="514350" indent="-514350" algn="ctr">
              <a:buNone/>
            </a:pPr>
            <a:r>
              <a:rPr lang="en-US" sz="2500" dirty="0" smtClean="0"/>
              <a:t>as through the one man’s disobedience the </a:t>
            </a:r>
          </a:p>
          <a:p>
            <a:pPr marL="514350" indent="-514350" algn="ctr">
              <a:buNone/>
            </a:pPr>
            <a:r>
              <a:rPr lang="en-US" sz="2500" dirty="0" smtClean="0"/>
              <a:t>Many were made sinners, even so </a:t>
            </a:r>
          </a:p>
          <a:p>
            <a:pPr marL="514350" indent="-514350" algn="ctr">
              <a:buNone/>
            </a:pPr>
            <a:r>
              <a:rPr lang="en-US" sz="2500" dirty="0" smtClean="0"/>
              <a:t>t</a:t>
            </a:r>
            <a:r>
              <a:rPr lang="en-US" sz="2500" dirty="0" smtClean="0"/>
              <a:t>hrough the obedience of the One, the </a:t>
            </a:r>
          </a:p>
          <a:p>
            <a:pPr marL="514350" indent="-514350" algn="ctr">
              <a:buNone/>
            </a:pPr>
            <a:r>
              <a:rPr lang="en-US" sz="2500" dirty="0" smtClean="0"/>
              <a:t>many will be made righteous.”</a:t>
            </a:r>
            <a:endParaRPr lang="en-US" sz="2500" dirty="0" smtClean="0"/>
          </a:p>
          <a:p>
            <a:pPr marL="514350" indent="-514350" algn="ctr">
              <a:buNone/>
            </a:pPr>
            <a:endParaRPr lang="en-US" sz="1000" dirty="0" smtClean="0"/>
          </a:p>
          <a:p>
            <a:pPr marL="514350" indent="-514350" algn="ctr">
              <a:buNone/>
            </a:pPr>
            <a:r>
              <a:rPr 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Romans 5:17-19</a:t>
            </a:r>
            <a:endParaRPr lang="en-US" sz="2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Two Men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They are leaders of two distinct </a:t>
            </a:r>
            <a:r>
              <a:rPr lang="en-US" u="sng" dirty="0" smtClean="0">
                <a:solidFill>
                  <a:schemeClr val="accent2"/>
                </a:solidFill>
              </a:rPr>
              <a:t>spiritual</a:t>
            </a:r>
            <a:r>
              <a:rPr lang="en-US" dirty="0" smtClean="0"/>
              <a:t> destinies for all humanity.</a:t>
            </a:r>
          </a:p>
          <a:p>
            <a:pPr marL="514350" indent="-514350">
              <a:buFont typeface="+mj-lt"/>
              <a:buAutoNum type="alphaUcPeriod" startAt="2"/>
            </a:pPr>
            <a:endParaRPr lang="en-US" dirty="0" smtClean="0"/>
          </a:p>
          <a:p>
            <a:pPr marL="514350" indent="-514350">
              <a:buFont typeface="+mj-lt"/>
              <a:buAutoNum type="alphaUcPeriod" startAt="2"/>
            </a:pPr>
            <a:r>
              <a:rPr lang="en-US" dirty="0" smtClean="0"/>
              <a:t>They are also leaders of two distinct masculine </a:t>
            </a:r>
            <a:r>
              <a:rPr lang="en-US" u="sng" dirty="0" smtClean="0">
                <a:solidFill>
                  <a:schemeClr val="accent2"/>
                </a:solidFill>
              </a:rPr>
              <a:t>destinies</a:t>
            </a:r>
            <a:r>
              <a:rPr lang="en-US" dirty="0" smtClean="0"/>
              <a:t>.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First Adam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Set on a natural </a:t>
            </a:r>
            <a:r>
              <a:rPr lang="en-US" u="sng" dirty="0" smtClean="0">
                <a:solidFill>
                  <a:schemeClr val="accent2"/>
                </a:solidFill>
              </a:rPr>
              <a:t>course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Based on personal </a:t>
            </a:r>
            <a:r>
              <a:rPr lang="en-US" u="sng" dirty="0" smtClean="0">
                <a:solidFill>
                  <a:schemeClr val="accent2"/>
                </a:solidFill>
              </a:rPr>
              <a:t>instinct</a:t>
            </a:r>
            <a:r>
              <a:rPr lang="en-US" dirty="0" smtClean="0"/>
              <a:t>, human </a:t>
            </a:r>
            <a:r>
              <a:rPr lang="en-US" u="sng" dirty="0" smtClean="0">
                <a:solidFill>
                  <a:schemeClr val="accent2"/>
                </a:solidFill>
              </a:rPr>
              <a:t>reason</a:t>
            </a:r>
            <a:r>
              <a:rPr lang="en-US" dirty="0" smtClean="0"/>
              <a:t>, and </a:t>
            </a:r>
            <a:r>
              <a:rPr lang="en-US" u="sng" dirty="0" smtClean="0">
                <a:solidFill>
                  <a:schemeClr val="accent2"/>
                </a:solidFill>
              </a:rPr>
              <a:t>reaction</a:t>
            </a:r>
            <a:r>
              <a:rPr lang="en-US" dirty="0" smtClean="0"/>
              <a:t>… not </a:t>
            </a:r>
            <a:r>
              <a:rPr lang="en-US" u="sng" dirty="0" smtClean="0">
                <a:solidFill>
                  <a:schemeClr val="accent2"/>
                </a:solidFill>
              </a:rPr>
              <a:t>revelation</a:t>
            </a:r>
            <a:r>
              <a:rPr lang="en-US" dirty="0" smtClean="0"/>
              <a:t>!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That draws life from </a:t>
            </a:r>
            <a:r>
              <a:rPr lang="en-US" u="sng" dirty="0" smtClean="0">
                <a:solidFill>
                  <a:schemeClr val="accent2"/>
                </a:solidFill>
              </a:rPr>
              <a:t>others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Without </a:t>
            </a:r>
            <a:r>
              <a:rPr lang="en-US" u="sng" dirty="0" smtClean="0">
                <a:solidFill>
                  <a:schemeClr val="accent2"/>
                </a:solidFill>
              </a:rPr>
              <a:t>transcendent</a:t>
            </a:r>
            <a:r>
              <a:rPr lang="en-US" dirty="0" smtClean="0"/>
              <a:t> meaning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“A living sou</a:t>
            </a:r>
            <a:r>
              <a:rPr lang="en-US" dirty="0" smtClean="0"/>
              <a:t>l”… </a:t>
            </a:r>
            <a:r>
              <a:rPr lang="en-US" u="sng" dirty="0" smtClean="0">
                <a:solidFill>
                  <a:schemeClr val="accent2"/>
                </a:solidFill>
              </a:rPr>
              <a:t>nothing more</a:t>
            </a: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Second Adam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Set on a heavenly </a:t>
            </a:r>
            <a:r>
              <a:rPr lang="en-US" u="sng" dirty="0" smtClean="0">
                <a:solidFill>
                  <a:schemeClr val="accent2"/>
                </a:solidFill>
              </a:rPr>
              <a:t>course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Yielded to </a:t>
            </a:r>
            <a:r>
              <a:rPr lang="en-US" u="sng" dirty="0" smtClean="0">
                <a:solidFill>
                  <a:schemeClr val="accent2"/>
                </a:solidFill>
              </a:rPr>
              <a:t>revelation</a:t>
            </a:r>
            <a:r>
              <a:rPr lang="en-US" dirty="0" smtClean="0"/>
              <a:t>… not personal instinct, human reason, or reaction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That </a:t>
            </a:r>
            <a:r>
              <a:rPr lang="en-US" u="sng" dirty="0" smtClean="0">
                <a:solidFill>
                  <a:schemeClr val="accent2"/>
                </a:solidFill>
              </a:rPr>
              <a:t>empowers</a:t>
            </a:r>
            <a:r>
              <a:rPr lang="en-US" dirty="0" smtClean="0"/>
              <a:t> others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Full of </a:t>
            </a:r>
            <a:r>
              <a:rPr lang="en-US" u="sng" dirty="0" smtClean="0">
                <a:solidFill>
                  <a:schemeClr val="accent2"/>
                </a:solidFill>
              </a:rPr>
              <a:t>transcendent</a:t>
            </a:r>
            <a:r>
              <a:rPr lang="en-US" dirty="0" smtClean="0"/>
              <a:t> meaning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“A life-giving </a:t>
            </a:r>
            <a:r>
              <a:rPr lang="en-US" u="sng" dirty="0" smtClean="0">
                <a:solidFill>
                  <a:schemeClr val="accent2"/>
                </a:solidFill>
              </a:rPr>
              <a:t>spirit</a:t>
            </a:r>
            <a:r>
              <a:rPr lang="en-US" dirty="0" smtClean="0"/>
              <a:t>”</a:t>
            </a: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21165017">
            <a:off x="352122" y="1266522"/>
            <a:ext cx="4668733" cy="466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11175"/>
            <a:ext cx="7772400" cy="1470025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chemeClr val="tx1"/>
                </a:solidFill>
                <a:latin typeface="Arial Narrow" pitchFamily="34" charset="0"/>
              </a:rPr>
              <a:t>Session </a:t>
            </a:r>
            <a:r>
              <a:rPr lang="en-US" sz="5000" dirty="0" smtClean="0">
                <a:solidFill>
                  <a:schemeClr val="tx1"/>
                </a:solidFill>
                <a:latin typeface="Arial Narrow" pitchFamily="34" charset="0"/>
              </a:rPr>
              <a:t>Seventeen</a:t>
            </a:r>
            <a:endParaRPr lang="en-US" sz="50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None/>
                      </a:pPr>
                      <a:endParaRPr lang="en-US" sz="2500" u="sng" baseline="0" dirty="0" smtClean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What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is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What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is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Community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What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is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Community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Transcendent</a:t>
                      </a:r>
                      <a:r>
                        <a:rPr lang="en-US" sz="2500" baseline="0" dirty="0" smtClean="0"/>
                        <a:t> purpose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What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is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Community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Transcendent</a:t>
                      </a:r>
                      <a:r>
                        <a:rPr lang="en-US" sz="2500" baseline="0" dirty="0" smtClean="0"/>
                        <a:t> purpose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Eternal</a:t>
                      </a:r>
                      <a:r>
                        <a:rPr lang="en-US" sz="2500" baseline="0" dirty="0" smtClean="0"/>
                        <a:t> rewards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Key Reminders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Men were created by God to be </a:t>
            </a:r>
            <a:r>
              <a:rPr lang="en-US" u="sng" dirty="0" smtClean="0">
                <a:solidFill>
                  <a:schemeClr val="accent2"/>
                </a:solidFill>
              </a:rPr>
              <a:t>social</a:t>
            </a:r>
            <a:r>
              <a:rPr lang="en-US" dirty="0" smtClean="0"/>
              <a:t> and </a:t>
            </a:r>
            <a:r>
              <a:rPr lang="en-US" u="sng" dirty="0" smtClean="0">
                <a:solidFill>
                  <a:schemeClr val="accent2"/>
                </a:solidFill>
              </a:rPr>
              <a:t>spiritual leaders</a:t>
            </a:r>
            <a:r>
              <a:rPr lang="en-US" dirty="0" smtClean="0"/>
              <a:t>.</a:t>
            </a:r>
          </a:p>
          <a:p>
            <a:pPr marL="1035558" lvl="2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dirty="0" smtClean="0"/>
              <a:t>When men abandon this pursuit or when this pursuit is taken away from them… </a:t>
            </a:r>
            <a:r>
              <a:rPr lang="en-US" sz="2800" u="sng" dirty="0" smtClean="0">
                <a:solidFill>
                  <a:schemeClr val="accent2"/>
                </a:solidFill>
              </a:rPr>
              <a:t>chaos ensues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What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is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Community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Transcendent</a:t>
                      </a:r>
                      <a:r>
                        <a:rPr lang="en-US" sz="2500" baseline="0" dirty="0" smtClean="0"/>
                        <a:t> purpose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Eternal</a:t>
                      </a:r>
                      <a:r>
                        <a:rPr lang="en-US" sz="2500" baseline="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Others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447800"/>
          <a:ext cx="8001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6964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ADAM</a:t>
                      </a:r>
                    </a:p>
                    <a:p>
                      <a:pPr algn="ctr"/>
                      <a:r>
                        <a:rPr lang="en-US" dirty="0" smtClean="0"/>
                        <a:t>(Conventional Manhood)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CHRIST</a:t>
                      </a:r>
                    </a:p>
                    <a:p>
                      <a:pPr algn="ctr"/>
                      <a:r>
                        <a:rPr lang="en-US" dirty="0" smtClean="0"/>
                        <a:t>(Authentic</a:t>
                      </a:r>
                      <a:r>
                        <a:rPr lang="en-US" baseline="0" dirty="0" smtClean="0"/>
                        <a:t> Manhood)</a:t>
                      </a:r>
                      <a:endParaRPr lang="en-US" dirty="0"/>
                    </a:p>
                  </a:txBody>
                  <a:tcPr/>
                </a:tc>
              </a:tr>
              <a:tr h="3646983"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dirty="0" smtClean="0"/>
                        <a:t>What</a:t>
                      </a:r>
                      <a:r>
                        <a:rPr lang="en-US" sz="2500" baseline="0" dirty="0" smtClean="0"/>
                        <a:t>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does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Competition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Temporal</a:t>
                      </a:r>
                      <a:r>
                        <a:rPr lang="en-US" sz="2500" baseline="0" dirty="0" smtClean="0"/>
                        <a:t> power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Personal</a:t>
                      </a:r>
                      <a:r>
                        <a:rPr lang="en-US" sz="250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Self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dirty="0" smtClean="0">
                          <a:solidFill>
                            <a:schemeClr val="accent2"/>
                          </a:solidFill>
                        </a:rPr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What a man </a:t>
                      </a: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is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Community</a:t>
                      </a:r>
                      <a:r>
                        <a:rPr lang="en-US" sz="2500" baseline="0" dirty="0" smtClean="0"/>
                        <a:t> with other men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Transcendent</a:t>
                      </a:r>
                      <a:r>
                        <a:rPr lang="en-US" sz="2500" baseline="0" dirty="0" smtClean="0"/>
                        <a:t> purpose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Eternal</a:t>
                      </a:r>
                      <a:r>
                        <a:rPr lang="en-US" sz="2500" baseline="0" dirty="0" smtClean="0"/>
                        <a:t> rewards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baseline="0" dirty="0" smtClean="0"/>
                        <a:t>Others</a:t>
                      </a:r>
                    </a:p>
                    <a:p>
                      <a:pPr marL="342900" indent="-342900" algn="l">
                        <a:buClr>
                          <a:schemeClr val="accent2"/>
                        </a:buClr>
                        <a:buAutoNum type="arabicPeriod"/>
                      </a:pPr>
                      <a:r>
                        <a:rPr lang="en-US" sz="2500" u="sng" baseline="0" dirty="0" smtClean="0">
                          <a:solidFill>
                            <a:schemeClr val="accent2"/>
                          </a:solidFill>
                        </a:rPr>
                        <a:t>Significance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These Play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Defining Differences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first Adam fell into </a:t>
            </a:r>
            <a:r>
              <a:rPr lang="en-US" u="sng" dirty="0" smtClean="0">
                <a:solidFill>
                  <a:schemeClr val="accent2"/>
                </a:solidFill>
              </a:rPr>
              <a:t>passivity</a:t>
            </a:r>
            <a:r>
              <a:rPr lang="en-US" dirty="0" smtClean="0"/>
              <a:t>; the second Adam (Christ) </a:t>
            </a:r>
            <a:r>
              <a:rPr lang="en-US" u="sng" dirty="0" smtClean="0">
                <a:solidFill>
                  <a:schemeClr val="accent2"/>
                </a:solidFill>
              </a:rPr>
              <a:t>rejected passivity</a:t>
            </a:r>
            <a:r>
              <a:rPr lang="en-US" dirty="0" smtClean="0"/>
              <a:t>.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dirty="0" smtClean="0"/>
              <a:t>“When the woman saw that the tree was </a:t>
            </a:r>
          </a:p>
          <a:p>
            <a:pPr marL="514350" indent="-514350" algn="ctr">
              <a:buNone/>
            </a:pPr>
            <a:r>
              <a:rPr lang="en-US" dirty="0" smtClean="0"/>
              <a:t>good for good, and that it was a delight to </a:t>
            </a:r>
          </a:p>
          <a:p>
            <a:pPr marL="514350" indent="-514350" algn="ctr">
              <a:buNone/>
            </a:pPr>
            <a:r>
              <a:rPr lang="en-US" dirty="0" smtClean="0"/>
              <a:t>the eyes, and that the tree was desirable to </a:t>
            </a:r>
          </a:p>
          <a:p>
            <a:pPr marL="514350" indent="-514350" algn="ctr">
              <a:buNone/>
            </a:pPr>
            <a:r>
              <a:rPr lang="en-US" dirty="0" smtClean="0"/>
              <a:t>make one wise, she took from its fruit and </a:t>
            </a:r>
          </a:p>
          <a:p>
            <a:pPr marL="514350" indent="-514350" algn="ctr">
              <a:buNone/>
            </a:pPr>
            <a:r>
              <a:rPr lang="en-US" dirty="0" smtClean="0"/>
              <a:t>ate; and she gave also to her </a:t>
            </a:r>
          </a:p>
          <a:p>
            <a:pPr marL="514350" indent="-514350" algn="ctr">
              <a:buNone/>
            </a:pPr>
            <a:r>
              <a:rPr lang="en-US" dirty="0" smtClean="0">
                <a:solidFill>
                  <a:schemeClr val="accent2"/>
                </a:solidFill>
              </a:rPr>
              <a:t>husband</a:t>
            </a:r>
            <a:r>
              <a:rPr lang="en-US" dirty="0" smtClean="0"/>
              <a:t> with her, and he ate.”</a:t>
            </a:r>
            <a:endParaRPr lang="en-US" dirty="0" smtClean="0"/>
          </a:p>
          <a:p>
            <a:pPr marL="514350" indent="-514350" algn="ctr">
              <a:buNone/>
            </a:pPr>
            <a:endParaRPr lang="en-US" dirty="0" smtClean="0"/>
          </a:p>
          <a:p>
            <a:pPr marL="514350" indent="-514350" algn="ctr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Genesis 3:6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dirty="0" smtClean="0"/>
              <a:t>“Although He existed in the form of God, </a:t>
            </a:r>
          </a:p>
          <a:p>
            <a:pPr marL="514350" indent="-514350" algn="ctr">
              <a:buNone/>
            </a:pPr>
            <a:r>
              <a:rPr lang="en-US" dirty="0" smtClean="0"/>
              <a:t>did not regard equality with God a thing to </a:t>
            </a:r>
          </a:p>
          <a:p>
            <a:pPr marL="514350" indent="-514350" algn="ctr">
              <a:buNone/>
            </a:pPr>
            <a:r>
              <a:rPr lang="en-US" dirty="0" smtClean="0"/>
              <a:t>be grasped, but emptied Himself, taking the </a:t>
            </a:r>
          </a:p>
          <a:p>
            <a:pPr marL="514350" indent="-514350" algn="ctr">
              <a:buNone/>
            </a:pPr>
            <a:r>
              <a:rPr lang="en-US" dirty="0" smtClean="0"/>
              <a:t>form of a bond-servant, and being made in </a:t>
            </a:r>
          </a:p>
          <a:p>
            <a:pPr marL="514350" indent="-514350" algn="ctr">
              <a:buNone/>
            </a:pPr>
            <a:r>
              <a:rPr lang="en-US" dirty="0" smtClean="0"/>
              <a:t>the likeness of men.  And being found in </a:t>
            </a:r>
          </a:p>
          <a:p>
            <a:pPr marL="514350" indent="-514350" algn="ctr">
              <a:buNone/>
            </a:pPr>
            <a:r>
              <a:rPr lang="en-US" dirty="0" smtClean="0"/>
              <a:t>appearance as a man, He humbled Himself </a:t>
            </a:r>
          </a:p>
          <a:p>
            <a:pPr marL="514350" indent="-514350" algn="ctr">
              <a:buNone/>
            </a:pPr>
            <a:r>
              <a:rPr lang="en-US" dirty="0" smtClean="0"/>
              <a:t>by becoming obedient to the point of death, </a:t>
            </a:r>
          </a:p>
          <a:p>
            <a:pPr marL="514350" indent="-514350" algn="ctr">
              <a:buNone/>
            </a:pPr>
            <a:r>
              <a:rPr lang="en-US" dirty="0" smtClean="0"/>
              <a:t>even death on a cross.”</a:t>
            </a:r>
            <a:endParaRPr lang="en-US" dirty="0" smtClean="0"/>
          </a:p>
          <a:p>
            <a:pPr marL="514350" indent="-514350" algn="ctr">
              <a:buNone/>
            </a:pPr>
            <a:endParaRPr lang="en-US" dirty="0" smtClean="0"/>
          </a:p>
          <a:p>
            <a:pPr marL="514350" indent="-514350" algn="ctr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Philippians 2:6-8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Defining Differences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first Adam fell into </a:t>
            </a:r>
            <a:r>
              <a:rPr lang="en-US" u="sng" dirty="0" smtClean="0">
                <a:solidFill>
                  <a:schemeClr val="accent2"/>
                </a:solidFill>
              </a:rPr>
              <a:t>passivity</a:t>
            </a:r>
            <a:r>
              <a:rPr lang="en-US" dirty="0" smtClean="0"/>
              <a:t>; the second Adam (Christ) </a:t>
            </a:r>
            <a:r>
              <a:rPr lang="en-US" u="sng" dirty="0" smtClean="0">
                <a:solidFill>
                  <a:schemeClr val="accent2"/>
                </a:solidFill>
              </a:rPr>
              <a:t>rejected passivity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UcPeriod"/>
            </a:pP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Real men… </a:t>
            </a:r>
            <a:r>
              <a:rPr lang="en-US" u="sng" dirty="0" smtClean="0">
                <a:solidFill>
                  <a:schemeClr val="accent2"/>
                </a:solidFill>
              </a:rPr>
              <a:t>reject social and spiritual passivity.</a:t>
            </a:r>
            <a:endParaRPr lang="en-US" sz="2800" u="sng" dirty="0" smtClean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sz="2500" dirty="0" smtClean="0"/>
              <a:t>“For behold, the Lord God of hosts is going to </a:t>
            </a:r>
          </a:p>
          <a:p>
            <a:pPr marL="514350" indent="-514350" algn="ctr">
              <a:buNone/>
            </a:pPr>
            <a:r>
              <a:rPr lang="en-US" sz="2500" dirty="0" smtClean="0"/>
              <a:t>remove… the mighty man and the warrior, the </a:t>
            </a:r>
          </a:p>
          <a:p>
            <a:pPr marL="514350" indent="-514350" algn="ctr">
              <a:buNone/>
            </a:pPr>
            <a:r>
              <a:rPr lang="en-US" sz="2500" dirty="0" smtClean="0"/>
              <a:t>judge and the prophet, the diviner and the elder, </a:t>
            </a:r>
          </a:p>
          <a:p>
            <a:pPr marL="514350" indent="-514350" algn="ctr">
              <a:buNone/>
            </a:pPr>
            <a:r>
              <a:rPr lang="en-US" sz="2500" dirty="0" smtClean="0"/>
              <a:t>the captain of fifty and the honorable man.  And </a:t>
            </a:r>
          </a:p>
          <a:p>
            <a:pPr marL="514350" indent="-514350" algn="ctr">
              <a:buNone/>
            </a:pPr>
            <a:r>
              <a:rPr lang="en-US" sz="2500" dirty="0" smtClean="0"/>
              <a:t>I will make mere lads their princes and </a:t>
            </a:r>
          </a:p>
          <a:p>
            <a:pPr marL="514350" indent="-514350" algn="ctr">
              <a:buNone/>
            </a:pPr>
            <a:r>
              <a:rPr lang="en-US" sz="2500" dirty="0" smtClean="0"/>
              <a:t>capricious children will rule over them, and the </a:t>
            </a:r>
          </a:p>
          <a:p>
            <a:pPr marL="514350" indent="-514350" algn="ctr">
              <a:buNone/>
            </a:pPr>
            <a:r>
              <a:rPr lang="en-US" sz="2500" dirty="0" smtClean="0"/>
              <a:t>people will be oppressed, each one by another </a:t>
            </a:r>
          </a:p>
          <a:p>
            <a:pPr marL="514350" indent="-514350" algn="ctr">
              <a:buNone/>
            </a:pPr>
            <a:r>
              <a:rPr lang="en-US" sz="2500" dirty="0" smtClean="0"/>
              <a:t>and each one by his neighbor; The youth will </a:t>
            </a:r>
          </a:p>
          <a:p>
            <a:pPr marL="514350" indent="-514350" algn="ctr">
              <a:buNone/>
            </a:pPr>
            <a:r>
              <a:rPr lang="en-US" sz="2500" dirty="0" smtClean="0"/>
              <a:t>storm against the elder and the inferior against </a:t>
            </a:r>
          </a:p>
          <a:p>
            <a:pPr marL="514350" indent="-514350" algn="ctr">
              <a:buNone/>
            </a:pPr>
            <a:r>
              <a:rPr lang="en-US" sz="2500" dirty="0" smtClean="0"/>
              <a:t>the honorable</a:t>
            </a:r>
            <a:r>
              <a:rPr lang="en-US" sz="2500" dirty="0" smtClean="0"/>
              <a:t>. When a man lays </a:t>
            </a:r>
            <a:r>
              <a:rPr lang="en-US" sz="2500" dirty="0" smtClean="0"/>
              <a:t>hold </a:t>
            </a:r>
            <a:r>
              <a:rPr lang="en-US" sz="2500" dirty="0" smtClean="0"/>
              <a:t>of his </a:t>
            </a:r>
            <a:endParaRPr lang="en-US" sz="2500" dirty="0" smtClean="0"/>
          </a:p>
          <a:p>
            <a:pPr marL="514350" indent="-514350" algn="ctr">
              <a:buNone/>
            </a:pPr>
            <a:r>
              <a:rPr lang="en-US" sz="2500" dirty="0" smtClean="0"/>
              <a:t>brother </a:t>
            </a:r>
            <a:r>
              <a:rPr lang="en-US" sz="2500" dirty="0" smtClean="0"/>
              <a:t>in his father’s house, saying ‘You have a </a:t>
            </a:r>
            <a:endParaRPr lang="en-US" sz="2500" dirty="0" smtClean="0"/>
          </a:p>
          <a:p>
            <a:pPr marL="514350" indent="-514350" algn="ctr">
              <a:buNone/>
            </a:pPr>
            <a:r>
              <a:rPr lang="en-US" sz="2500" dirty="0" smtClean="0"/>
              <a:t>cloak</a:t>
            </a:r>
            <a:r>
              <a:rPr lang="en-US" sz="2500" dirty="0" smtClean="0"/>
              <a:t>, you shall </a:t>
            </a:r>
            <a:r>
              <a:rPr lang="en-US" sz="2500" dirty="0" smtClean="0"/>
              <a:t>be our ruler</a:t>
            </a:r>
            <a:r>
              <a:rPr lang="en-US" sz="2500" dirty="0" smtClean="0"/>
              <a:t>, and these ruins </a:t>
            </a:r>
            <a:endParaRPr lang="en-US" sz="2500" dirty="0" smtClean="0"/>
          </a:p>
          <a:p>
            <a:pPr marL="514350" indent="-514350" algn="ctr">
              <a:buNone/>
            </a:pPr>
            <a:r>
              <a:rPr lang="en-US" sz="2500" dirty="0" smtClean="0"/>
              <a:t>w</a:t>
            </a:r>
            <a:r>
              <a:rPr lang="en-US" sz="2500" dirty="0" smtClean="0"/>
              <a:t>ill be </a:t>
            </a:r>
            <a:r>
              <a:rPr lang="en-US" sz="2500" dirty="0" smtClean="0"/>
              <a:t>under your </a:t>
            </a:r>
            <a:r>
              <a:rPr lang="en-US" sz="2500" dirty="0" smtClean="0"/>
              <a:t>charge</a:t>
            </a:r>
            <a:r>
              <a:rPr lang="en-US" sz="2500" dirty="0" smtClean="0"/>
              <a:t>.’ </a:t>
            </a:r>
            <a:endParaRPr lang="en-US" sz="2500" dirty="0" smtClean="0"/>
          </a:p>
          <a:p>
            <a:pPr marL="514350" indent="-514350" algn="ctr">
              <a:buNone/>
            </a:pPr>
            <a:endParaRPr lang="en-US" sz="2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sz="2500" dirty="0" smtClean="0"/>
              <a:t>He will protest on that day saying, ‘I will not be </a:t>
            </a:r>
          </a:p>
          <a:p>
            <a:pPr marL="514350" indent="-514350" algn="ctr">
              <a:buNone/>
            </a:pPr>
            <a:r>
              <a:rPr lang="en-US" sz="2500" dirty="0" smtClean="0"/>
              <a:t>your healer.’  For Jerusalem has stumbled and </a:t>
            </a:r>
          </a:p>
          <a:p>
            <a:pPr marL="514350" indent="-514350" algn="ctr">
              <a:buNone/>
            </a:pPr>
            <a:r>
              <a:rPr lang="en-US" sz="2500" dirty="0" smtClean="0"/>
              <a:t>Judah has fallen.  The expression of their faces </a:t>
            </a:r>
          </a:p>
          <a:p>
            <a:pPr marL="514350" indent="-514350" algn="ctr">
              <a:buNone/>
            </a:pPr>
            <a:r>
              <a:rPr lang="en-US" sz="2500" dirty="0" smtClean="0"/>
              <a:t>bears witness against them.  And they display </a:t>
            </a:r>
          </a:p>
          <a:p>
            <a:pPr marL="514350" indent="-514350" algn="ctr">
              <a:buNone/>
            </a:pPr>
            <a:r>
              <a:rPr lang="en-US" sz="2500" dirty="0" smtClean="0"/>
              <a:t>their sin like Sodom; they do not even conceal it.  </a:t>
            </a:r>
          </a:p>
          <a:p>
            <a:pPr marL="514350" indent="-514350" algn="ctr">
              <a:buNone/>
            </a:pPr>
            <a:r>
              <a:rPr lang="en-US" sz="2500" dirty="0" smtClean="0"/>
              <a:t>Woe to them!  For they have brough</a:t>
            </a:r>
            <a:r>
              <a:rPr lang="en-US" sz="2500" dirty="0" smtClean="0"/>
              <a:t>t evil on </a:t>
            </a:r>
          </a:p>
          <a:p>
            <a:pPr marL="514350" indent="-514350" algn="ctr">
              <a:buNone/>
            </a:pPr>
            <a:r>
              <a:rPr lang="en-US" sz="2500" dirty="0" smtClean="0"/>
              <a:t>themselves.  O </a:t>
            </a:r>
            <a:r>
              <a:rPr lang="en-US" sz="2500" dirty="0" smtClean="0"/>
              <a:t>M</a:t>
            </a:r>
            <a:r>
              <a:rPr lang="en-US" sz="2500" dirty="0" smtClean="0"/>
              <a:t>y people!  Their oppressors are </a:t>
            </a:r>
          </a:p>
          <a:p>
            <a:pPr marL="514350" indent="-514350" algn="ctr">
              <a:buNone/>
            </a:pPr>
            <a:r>
              <a:rPr lang="en-US" sz="2500" dirty="0" smtClean="0"/>
              <a:t>children, and women rule over them.”</a:t>
            </a:r>
          </a:p>
          <a:p>
            <a:pPr marL="514350" indent="-514350" algn="ctr">
              <a:buNone/>
            </a:pPr>
            <a:endParaRPr lang="en-US" sz="2500" dirty="0" smtClean="0"/>
          </a:p>
          <a:p>
            <a:pPr marL="514350" indent="-514350" algn="ctr">
              <a:buNone/>
            </a:pPr>
            <a:r>
              <a:rPr 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Isaiah 3:1-12</a:t>
            </a:r>
            <a:endParaRPr lang="en-US" sz="2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Seen Today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Men become confused, directionless, troubled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Women suffer and must fight for their equality and protection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Family life is harmed; children are hurt</a:t>
            </a:r>
          </a:p>
          <a:p>
            <a:pPr marL="514350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Society becomes troubled.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Key Reminders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The male leadership of Genesis is not natural, but </a:t>
            </a:r>
            <a:r>
              <a:rPr lang="en-US" u="sng" dirty="0" smtClean="0">
                <a:solidFill>
                  <a:schemeClr val="accent2"/>
                </a:solidFill>
              </a:rPr>
              <a:t>supernatural</a:t>
            </a:r>
            <a:r>
              <a:rPr lang="en-US" dirty="0" smtClean="0"/>
              <a:t>, with specific </a:t>
            </a:r>
            <a:r>
              <a:rPr lang="en-US" u="sng" dirty="0" smtClean="0">
                <a:solidFill>
                  <a:schemeClr val="accent2"/>
                </a:solidFill>
              </a:rPr>
              <a:t>responsibilities</a:t>
            </a:r>
            <a:r>
              <a:rPr lang="en-US" dirty="0" smtClean="0"/>
              <a:t>.</a:t>
            </a:r>
          </a:p>
          <a:p>
            <a:pPr marL="1035558" lvl="2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dirty="0" smtClean="0"/>
              <a:t>Will to </a:t>
            </a:r>
            <a:r>
              <a:rPr lang="en-US" sz="2800" u="sng" dirty="0" smtClean="0">
                <a:solidFill>
                  <a:schemeClr val="accent2"/>
                </a:solidFill>
              </a:rPr>
              <a:t>obey</a:t>
            </a:r>
          </a:p>
          <a:p>
            <a:pPr marL="1035558" lvl="2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dirty="0" smtClean="0"/>
              <a:t>Work to </a:t>
            </a:r>
            <a:r>
              <a:rPr lang="en-US" sz="2800" u="sng" dirty="0" smtClean="0">
                <a:solidFill>
                  <a:schemeClr val="accent2"/>
                </a:solidFill>
              </a:rPr>
              <a:t>do</a:t>
            </a:r>
          </a:p>
          <a:p>
            <a:pPr marL="1035558" lvl="2" indent="-5143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800" dirty="0" smtClean="0"/>
              <a:t>Woman to </a:t>
            </a:r>
            <a:r>
              <a:rPr lang="en-US" sz="2800" u="sng" dirty="0" smtClean="0">
                <a:solidFill>
                  <a:schemeClr val="accent2"/>
                </a:solidFill>
              </a:rPr>
              <a:t>love</a:t>
            </a:r>
            <a:r>
              <a:rPr lang="en-US" sz="2800" dirty="0" smtClean="0"/>
              <a:t> and </a:t>
            </a:r>
            <a:r>
              <a:rPr lang="en-US" sz="2800" u="sng" dirty="0" smtClean="0">
                <a:solidFill>
                  <a:schemeClr val="accent2"/>
                </a:solidFill>
              </a:rPr>
              <a:t>care for</a:t>
            </a:r>
            <a:endParaRPr lang="en-US" sz="2800" u="sng" dirty="0" smtClean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>
            <a:normAutofit/>
          </a:bodyPr>
          <a:lstStyle/>
          <a:p>
            <a:pPr algn="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Key Objections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800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Male leadership is </a:t>
            </a:r>
            <a:r>
              <a:rPr lang="en-US" u="sng" dirty="0" smtClean="0">
                <a:solidFill>
                  <a:schemeClr val="accent2"/>
                </a:solidFill>
              </a:rPr>
              <a:t>cultural</a:t>
            </a:r>
            <a:r>
              <a:rPr lang="en-US" dirty="0" smtClean="0"/>
              <a:t>, not </a:t>
            </a:r>
            <a:r>
              <a:rPr lang="en-US" u="sng" dirty="0" smtClean="0">
                <a:solidFill>
                  <a:schemeClr val="accent2"/>
                </a:solidFill>
              </a:rPr>
              <a:t>creational</a:t>
            </a:r>
            <a:r>
              <a:rPr lang="en-US" dirty="0" smtClean="0"/>
              <a:t>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u="sng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2819400"/>
          </a:xfrm>
        </p:spPr>
        <p:txBody>
          <a:bodyPr anchor="ctr" anchorCtr="0">
            <a:noAutofit/>
          </a:bodyPr>
          <a:lstStyle/>
          <a:p>
            <a:pPr marL="514350" indent="-514350" algn="ctr">
              <a:buNone/>
            </a:pPr>
            <a:r>
              <a:rPr lang="en-US" dirty="0" smtClean="0"/>
              <a:t>“But I want you to understand that Christ is </a:t>
            </a:r>
          </a:p>
          <a:p>
            <a:pPr marL="514350" indent="-514350" algn="ctr">
              <a:buNone/>
            </a:pPr>
            <a:r>
              <a:rPr lang="en-US" dirty="0" smtClean="0"/>
              <a:t>the head if every man, and the man is the </a:t>
            </a:r>
          </a:p>
          <a:p>
            <a:pPr marL="514350" indent="-514350" algn="ctr">
              <a:buNone/>
            </a:pPr>
            <a:r>
              <a:rPr lang="en-US" dirty="0" smtClean="0"/>
              <a:t>head of a woman, and God is the head of </a:t>
            </a:r>
          </a:p>
          <a:p>
            <a:pPr marL="514350" indent="-514350" algn="ctr">
              <a:buNone/>
            </a:pPr>
            <a:r>
              <a:rPr lang="en-US" dirty="0" smtClean="0"/>
              <a:t>Christ.  For man does not originate from </a:t>
            </a:r>
          </a:p>
          <a:p>
            <a:pPr marL="514350" indent="-514350" algn="ctr">
              <a:buNone/>
            </a:pPr>
            <a:r>
              <a:rPr lang="en-US" dirty="0" smtClean="0"/>
              <a:t>woman, but woman from man.”</a:t>
            </a:r>
            <a:endParaRPr lang="en-US" dirty="0" smtClean="0"/>
          </a:p>
          <a:p>
            <a:pPr marL="514350" indent="-514350" algn="ctr">
              <a:buNone/>
            </a:pPr>
            <a:endParaRPr lang="en-US" dirty="0" smtClean="0"/>
          </a:p>
          <a:p>
            <a:pPr marL="514350" indent="-514350" algn="ctr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Corinthians 11:3, 8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3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E8542"/>
      </a:accent1>
      <a:accent2>
        <a:srgbClr val="4E8542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1367</Words>
  <Application>Microsoft Office PowerPoint</Application>
  <PresentationFormat>On-screen Show (4:3)</PresentationFormat>
  <Paragraphs>290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Aspect</vt:lpstr>
      <vt:lpstr>Welcome to</vt:lpstr>
      <vt:lpstr>Session Seventeen</vt:lpstr>
      <vt:lpstr>Key Reminders</vt:lpstr>
      <vt:lpstr>Slide 4</vt:lpstr>
      <vt:lpstr>Slide 5</vt:lpstr>
      <vt:lpstr>Seen Today</vt:lpstr>
      <vt:lpstr>Key Reminders</vt:lpstr>
      <vt:lpstr>Key Objections</vt:lpstr>
      <vt:lpstr>Slide 9</vt:lpstr>
      <vt:lpstr>Key Objections</vt:lpstr>
      <vt:lpstr>Slide 11</vt:lpstr>
      <vt:lpstr>Two Men</vt:lpstr>
      <vt:lpstr>Slide 13</vt:lpstr>
      <vt:lpstr>Two Men</vt:lpstr>
      <vt:lpstr>Slide 15</vt:lpstr>
      <vt:lpstr>Two Men</vt:lpstr>
      <vt:lpstr>The First Adam</vt:lpstr>
      <vt:lpstr>The Second Adam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How These Play Out</vt:lpstr>
      <vt:lpstr>Defining Differences</vt:lpstr>
      <vt:lpstr>Slide 33</vt:lpstr>
      <vt:lpstr>Slide 34</vt:lpstr>
      <vt:lpstr>Defining Differences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</dc:title>
  <dc:creator>lwoodward</dc:creator>
  <cp:lastModifiedBy>lwoodward</cp:lastModifiedBy>
  <cp:revision>157</cp:revision>
  <dcterms:created xsi:type="dcterms:W3CDTF">2011-10-10T16:22:03Z</dcterms:created>
  <dcterms:modified xsi:type="dcterms:W3CDTF">2011-11-10T20:18:16Z</dcterms:modified>
</cp:coreProperties>
</file>