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8" r:id="rId3"/>
    <p:sldId id="275" r:id="rId4"/>
    <p:sldId id="282" r:id="rId5"/>
    <p:sldId id="284" r:id="rId6"/>
    <p:sldId id="285" r:id="rId7"/>
    <p:sldId id="286"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287" r:id="rId21"/>
    <p:sldId id="301" r:id="rId22"/>
    <p:sldId id="302" r:id="rId23"/>
    <p:sldId id="303" r:id="rId24"/>
    <p:sldId id="304" r:id="rId25"/>
    <p:sldId id="305" r:id="rId26"/>
    <p:sldId id="307" r:id="rId27"/>
    <p:sldId id="306" r:id="rId2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27E856-0AA4-4B9C-9FCA-496D89ACCA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A00A3-7C7D-4359-BDBB-58ED31FBD0D7}"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27E856-0AA4-4B9C-9FCA-496D89ACCAD6}"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FA00A3-7C7D-4359-BDBB-58ED31FBD0D7}" type="datetimeFigureOut">
              <a:rPr lang="en-US" smtClean="0"/>
              <a:pPr/>
              <a:t>10/24/2011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327E856-0AA4-4B9C-9FCA-496D89ACCA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8000" dirty="0" smtClean="0">
                <a:solidFill>
                  <a:schemeClr val="tx1"/>
                </a:solidFill>
                <a:latin typeface="Arial Narrow" pitchFamily="34" charset="0"/>
              </a:rPr>
              <a:t>Welcome to</a:t>
            </a:r>
            <a:endParaRPr lang="en-US" sz="8000" dirty="0">
              <a:solidFill>
                <a:schemeClr val="tx1"/>
              </a:solidFill>
              <a:latin typeface="Arial Narrow" pitchFamily="34" charset="0"/>
            </a:endParaRPr>
          </a:p>
        </p:txBody>
      </p:sp>
      <p:pic>
        <p:nvPicPr>
          <p:cNvPr id="4" name="Picture 3" descr="NewMFLogo_cardboard.jpg"/>
          <p:cNvPicPr>
            <a:picLocks noChangeAspect="1"/>
          </p:cNvPicPr>
          <p:nvPr/>
        </p:nvPicPr>
        <p:blipFill>
          <a:blip r:embed="rId2" cstate="print"/>
          <a:stretch>
            <a:fillRect/>
          </a:stretch>
        </p:blipFill>
        <p:spPr>
          <a:xfrm>
            <a:off x="1676400" y="2209800"/>
            <a:ext cx="5914778" cy="37925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Jesus &amp; His Mom</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Relational Clarity</a:t>
            </a:r>
          </a:p>
          <a:p>
            <a:pPr marL="514350" indent="-514350">
              <a:buFont typeface="+mj-lt"/>
              <a:buAutoNum type="alphaUcPeriod"/>
            </a:pPr>
            <a:r>
              <a:rPr lang="en-US" sz="2800" dirty="0" smtClean="0"/>
              <a:t>Social Clarity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83880" cy="4953000"/>
          </a:xfrm>
        </p:spPr>
        <p:txBody>
          <a:bodyPr anchor="ctr" anchorCtr="0">
            <a:noAutofit/>
          </a:bodyPr>
          <a:lstStyle/>
          <a:p>
            <a:pPr marL="514350" indent="-514350" algn="ctr">
              <a:buNone/>
            </a:pPr>
            <a:r>
              <a:rPr lang="en-US" dirty="0" smtClean="0"/>
              <a:t>“On the third day, there was a wedding in Cana of Galilee, and the mother of Jesus was there; and both Jesus and His disciples were invited to the wedding.  When the wine ran out, the mother of Jesus said to Him, ‘They have no wine.’ And Jesus said to her, ‘Woman, what do I have to do with you? My hour has not yet come.’”</a:t>
            </a:r>
            <a:endParaRPr lang="en-US" dirty="0" smtClean="0">
              <a:solidFill>
                <a:schemeClr val="tx1">
                  <a:lumMod val="65000"/>
                  <a:lumOff val="35000"/>
                </a:schemeClr>
              </a:solidFill>
            </a:endParaRPr>
          </a:p>
          <a:p>
            <a:pPr marL="514350" indent="-514350" algn="ctr">
              <a:buNone/>
            </a:pPr>
            <a:r>
              <a:rPr lang="en-US" dirty="0" smtClean="0">
                <a:solidFill>
                  <a:schemeClr val="tx1">
                    <a:lumMod val="65000"/>
                    <a:lumOff val="35000"/>
                  </a:schemeClr>
                </a:solidFill>
              </a:rPr>
              <a:t>John 2:1-4</a:t>
            </a:r>
            <a:endParaRPr lang="en-US" dirty="0" smtClean="0"/>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Jesus &amp; His Mom</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Relational Clarity</a:t>
            </a:r>
          </a:p>
          <a:p>
            <a:pPr marL="514350" indent="-514350">
              <a:buFont typeface="+mj-lt"/>
              <a:buAutoNum type="alphaUcPeriod"/>
            </a:pPr>
            <a:r>
              <a:rPr lang="en-US" sz="2800" dirty="0" smtClean="0"/>
              <a:t>Social Clarity</a:t>
            </a:r>
          </a:p>
          <a:p>
            <a:pPr marL="514350" indent="-514350">
              <a:buFont typeface="+mj-lt"/>
              <a:buAutoNum type="alphaUcPeriod"/>
            </a:pPr>
            <a:r>
              <a:rPr lang="en-US" dirty="0" smtClean="0"/>
              <a:t>Spiritual Clarity</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867400"/>
          </a:xfrm>
        </p:spPr>
        <p:txBody>
          <a:bodyPr anchor="ctr" anchorCtr="0">
            <a:normAutofit fontScale="92500" lnSpcReduction="20000"/>
          </a:bodyPr>
          <a:lstStyle/>
          <a:p>
            <a:pPr marL="514350" indent="-514350" algn="ctr">
              <a:buNone/>
            </a:pPr>
            <a:r>
              <a:rPr lang="en-US" sz="3000" dirty="0" smtClean="0"/>
              <a:t>“While He was still speaking to the crowds, behold, His mother and brothers were standing outside, seeking to speak with Him.  Someone said to Him, ‘Behold, Your mother and brothers are standing outside seeking to speak with you.’  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a:t>
            </a:r>
          </a:p>
          <a:p>
            <a:pPr marL="514350" indent="-514350" algn="ctr">
              <a:buNone/>
            </a:pPr>
            <a:r>
              <a:rPr lang="en-US" sz="3000" dirty="0" smtClean="0">
                <a:solidFill>
                  <a:schemeClr val="tx1">
                    <a:lumMod val="65000"/>
                    <a:lumOff val="35000"/>
                  </a:schemeClr>
                </a:solidFill>
              </a:rPr>
              <a:t>Matthew 12:46-50</a:t>
            </a:r>
            <a:endParaRPr lang="en-US" sz="3000" dirty="0" smtClean="0"/>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Jesus &amp; His Mom</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Relational Clarity</a:t>
            </a:r>
          </a:p>
          <a:p>
            <a:pPr marL="514350" indent="-514350">
              <a:buFont typeface="+mj-lt"/>
              <a:buAutoNum type="alphaUcPeriod"/>
            </a:pPr>
            <a:r>
              <a:rPr lang="en-US" sz="2800" dirty="0" smtClean="0"/>
              <a:t>Social Clarity</a:t>
            </a:r>
          </a:p>
          <a:p>
            <a:pPr marL="514350" indent="-514350">
              <a:buFont typeface="+mj-lt"/>
              <a:buAutoNum type="alphaUcPeriod"/>
            </a:pPr>
            <a:r>
              <a:rPr lang="en-US" dirty="0" smtClean="0"/>
              <a:t>Spiritual Clarity</a:t>
            </a:r>
          </a:p>
          <a:p>
            <a:pPr marL="514350" indent="-514350">
              <a:buFont typeface="+mj-lt"/>
              <a:buAutoNum type="alphaUcPeriod"/>
            </a:pPr>
            <a:r>
              <a:rPr lang="en-US" sz="2800" dirty="0" smtClean="0"/>
              <a:t>A Healthy Ending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867400"/>
          </a:xfrm>
        </p:spPr>
        <p:txBody>
          <a:bodyPr anchor="ctr" anchorCtr="0">
            <a:normAutofit lnSpcReduction="10000"/>
          </a:bodyPr>
          <a:lstStyle/>
          <a:p>
            <a:pPr marL="514350" indent="-514350" algn="ctr">
              <a:buNone/>
            </a:pPr>
            <a:r>
              <a:rPr lang="en-US" sz="3000" dirty="0" smtClean="0"/>
              <a:t>“And there were standing by the cross of Jesus, His Mother, and His mother’s sister, Mary the wife of </a:t>
            </a:r>
            <a:r>
              <a:rPr lang="en-US" sz="3000" dirty="0" err="1" smtClean="0"/>
              <a:t>Clopas</a:t>
            </a:r>
            <a:r>
              <a:rPr lang="en-US" sz="3000" dirty="0" smtClean="0"/>
              <a:t>, and Mary Magdalene.  When Jesus therefore saw His mother, and the disciple whom He loved standing nearby, He said to His mother, ‘Woman, behold, your son!’  Then He said to the disciple, ‘Behold, your mother!’ And from that hour the disciple took her into his own household.”</a:t>
            </a:r>
          </a:p>
          <a:p>
            <a:pPr marL="514350" indent="-514350" algn="ctr">
              <a:buNone/>
            </a:pPr>
            <a:r>
              <a:rPr lang="en-US" sz="3000" dirty="0" smtClean="0">
                <a:solidFill>
                  <a:schemeClr val="tx1">
                    <a:lumMod val="65000"/>
                    <a:lumOff val="35000"/>
                  </a:schemeClr>
                </a:solidFill>
              </a:rPr>
              <a:t>John 19:25-27</a:t>
            </a:r>
            <a:endParaRPr lang="en-US" sz="3000" dirty="0" smtClean="0"/>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Always start with the understanding that breaking Mom’s over-involvement is good for you </a:t>
            </a:r>
            <a:r>
              <a:rPr lang="en-US" u="sng" dirty="0" smtClean="0">
                <a:solidFill>
                  <a:schemeClr val="accent2"/>
                </a:solidFill>
              </a:rPr>
              <a:t>and her</a:t>
            </a:r>
            <a:r>
              <a:rPr lang="en-US" dirty="0" smtClean="0"/>
              <a:t>.  Authentic manhood </a:t>
            </a:r>
            <a:r>
              <a:rPr lang="en-US" u="sng" dirty="0" smtClean="0">
                <a:solidFill>
                  <a:schemeClr val="accent2"/>
                </a:solidFill>
              </a:rPr>
              <a:t>is impossible</a:t>
            </a:r>
            <a:r>
              <a:rPr lang="en-US" dirty="0" smtClean="0"/>
              <a:t> without it.</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startAt="2"/>
            </a:pPr>
            <a:r>
              <a:rPr lang="en-US" dirty="0" smtClean="0"/>
              <a:t>Recognize that your ultimate goal is to become a man whose vision is fixed on what </a:t>
            </a:r>
            <a:r>
              <a:rPr lang="en-US" u="sng" dirty="0" smtClean="0">
                <a:solidFill>
                  <a:schemeClr val="accent2"/>
                </a:solidFill>
              </a:rPr>
              <a:t>God thinks</a:t>
            </a:r>
            <a:r>
              <a:rPr lang="en-US" dirty="0" smtClean="0"/>
              <a:t> not what </a:t>
            </a:r>
            <a:r>
              <a:rPr lang="en-US" u="sng" dirty="0" smtClean="0">
                <a:solidFill>
                  <a:schemeClr val="accent2"/>
                </a:solidFill>
              </a:rPr>
              <a:t>Mom thinks</a:t>
            </a:r>
            <a:r>
              <a:rPr lang="en-US" dirty="0" smtClean="0"/>
              <a:t>.</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startAt="3"/>
            </a:pPr>
            <a:r>
              <a:rPr lang="en-US" dirty="0" smtClean="0"/>
              <a:t>Stop complaining or struggling with Mom.  If you have this wound, get the </a:t>
            </a:r>
            <a:r>
              <a:rPr lang="en-US" u="sng" dirty="0" smtClean="0">
                <a:solidFill>
                  <a:schemeClr val="accent2"/>
                </a:solidFill>
              </a:rPr>
              <a:t>support</a:t>
            </a:r>
            <a:r>
              <a:rPr lang="en-US" dirty="0" smtClean="0"/>
              <a:t>, encouragement, and help you need from </a:t>
            </a:r>
            <a:r>
              <a:rPr lang="en-US" u="sng" dirty="0" smtClean="0">
                <a:solidFill>
                  <a:schemeClr val="accent2"/>
                </a:solidFill>
              </a:rPr>
              <a:t>other men (or a counselor) </a:t>
            </a:r>
            <a:r>
              <a:rPr lang="en-US" dirty="0" smtClean="0"/>
              <a:t>and develop </a:t>
            </a:r>
            <a:r>
              <a:rPr lang="en-US" u="sng" dirty="0" smtClean="0">
                <a:solidFill>
                  <a:schemeClr val="accent2"/>
                </a:solidFill>
              </a:rPr>
              <a:t>a plan</a:t>
            </a:r>
            <a:r>
              <a:rPr lang="en-US" dirty="0" smtClean="0"/>
              <a:t> for healthy independence from Mom.  Invite their feedback to avoid serious </a:t>
            </a:r>
            <a:r>
              <a:rPr lang="en-US" u="sng" dirty="0" smtClean="0">
                <a:solidFill>
                  <a:schemeClr val="accent2"/>
                </a:solidFill>
              </a:rPr>
              <a:t>errors in</a:t>
            </a:r>
            <a:r>
              <a:rPr lang="en-US" dirty="0" smtClean="0"/>
              <a:t> making a healthy break.</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797814" lvl="1" indent="-514350">
              <a:buClr>
                <a:schemeClr val="accent2"/>
              </a:buClr>
              <a:buFont typeface="+mj-lt"/>
              <a:buAutoNum type="arabicPeriod"/>
            </a:pPr>
            <a:r>
              <a:rPr lang="en-US" sz="2800" dirty="0" smtClean="0"/>
              <a:t>This plan should address </a:t>
            </a:r>
            <a:r>
              <a:rPr lang="en-US" sz="2800" u="sng" dirty="0" smtClean="0">
                <a:solidFill>
                  <a:schemeClr val="accent2"/>
                </a:solidFill>
              </a:rPr>
              <a:t>specific issues</a:t>
            </a:r>
            <a:r>
              <a:rPr lang="en-US" sz="2800" dirty="0" smtClean="0"/>
              <a:t> that are troublesome with </a:t>
            </a:r>
            <a:r>
              <a:rPr lang="en-US" sz="2800" u="sng" dirty="0" smtClean="0">
                <a:solidFill>
                  <a:schemeClr val="accent2"/>
                </a:solidFill>
              </a:rPr>
              <a:t>specific applications</a:t>
            </a:r>
            <a:r>
              <a:rPr lang="en-US" sz="2800" dirty="0" smtClean="0"/>
              <a:t>.</a:t>
            </a:r>
          </a:p>
          <a:p>
            <a:pPr marL="797814" lvl="1" indent="-514350">
              <a:buClr>
                <a:schemeClr val="accent2"/>
              </a:buClr>
              <a:buFont typeface="+mj-lt"/>
              <a:buAutoNum type="arabicPeriod"/>
            </a:pPr>
            <a:r>
              <a:rPr lang="en-US" sz="2800" dirty="0" smtClean="0"/>
              <a:t>This plan should establish time-tested </a:t>
            </a:r>
            <a:r>
              <a:rPr lang="en-US" sz="2800" u="sng" dirty="0" smtClean="0">
                <a:solidFill>
                  <a:schemeClr val="accent2"/>
                </a:solidFill>
              </a:rPr>
              <a:t>boundaries</a:t>
            </a:r>
            <a:r>
              <a:rPr lang="en-US" sz="2800" dirty="0" smtClean="0"/>
              <a:t> for how you and Mom will interact in the future</a:t>
            </a:r>
          </a:p>
          <a:p>
            <a:pPr marL="797814" lvl="1" indent="-514350">
              <a:buClr>
                <a:schemeClr val="accent2"/>
              </a:buClr>
              <a:buFont typeface="+mj-lt"/>
              <a:buAutoNum type="arabicPeriod"/>
            </a:pPr>
            <a:r>
              <a:rPr lang="en-US" sz="2800" dirty="0" smtClean="0"/>
              <a:t>This plan should include clear </a:t>
            </a:r>
            <a:r>
              <a:rPr lang="en-US" sz="2800" u="sng" dirty="0" smtClean="0">
                <a:solidFill>
                  <a:schemeClr val="accent2"/>
                </a:solidFill>
              </a:rPr>
              <a:t>consequences</a:t>
            </a:r>
            <a:r>
              <a:rPr lang="en-US" sz="2800" dirty="0" smtClean="0"/>
              <a:t> attached to boundary violations.</a:t>
            </a:r>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tretch>
            <a:fillRect/>
          </a:stretch>
        </p:blipFill>
        <p:spPr bwMode="auto">
          <a:xfrm rot="21165017">
            <a:off x="617945" y="1278354"/>
            <a:ext cx="4668733" cy="4668733"/>
          </a:xfrm>
          <a:prstGeom prst="rect">
            <a:avLst/>
          </a:prstGeom>
          <a:noFill/>
          <a:ln w="9525">
            <a:noFill/>
            <a:miter lim="800000"/>
            <a:headEnd/>
            <a:tailEnd/>
          </a:ln>
          <a:effectLst/>
        </p:spPr>
      </p:pic>
      <p:sp>
        <p:nvSpPr>
          <p:cNvPr id="2" name="Title 1"/>
          <p:cNvSpPr>
            <a:spLocks noGrp="1"/>
          </p:cNvSpPr>
          <p:nvPr>
            <p:ph type="ctrTitle"/>
          </p:nvPr>
        </p:nvSpPr>
        <p:spPr>
          <a:xfrm>
            <a:off x="990600" y="533400"/>
            <a:ext cx="7772400" cy="1470025"/>
          </a:xfrm>
        </p:spPr>
        <p:txBody>
          <a:bodyPr>
            <a:normAutofit/>
          </a:bodyPr>
          <a:lstStyle/>
          <a:p>
            <a:r>
              <a:rPr lang="en-US" sz="5000" dirty="0" smtClean="0">
                <a:solidFill>
                  <a:schemeClr val="tx1"/>
                </a:solidFill>
                <a:latin typeface="Arial Narrow" pitchFamily="34" charset="0"/>
              </a:rPr>
              <a:t>Session Eight</a:t>
            </a:r>
            <a:endParaRPr lang="en-US" sz="5000"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971800" y="533400"/>
            <a:ext cx="3503230" cy="522064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normAutofit/>
          </a:bodyPr>
          <a:lstStyle/>
          <a:p>
            <a:pPr marL="514350" indent="-514350">
              <a:buFont typeface="+mj-lt"/>
              <a:buAutoNum type="alphaUcPeriod" startAt="4"/>
            </a:pPr>
            <a:r>
              <a:rPr lang="en-US" dirty="0" smtClean="0"/>
              <a:t>Communicate your </a:t>
            </a:r>
            <a:r>
              <a:rPr lang="en-US" u="sng" dirty="0" smtClean="0">
                <a:solidFill>
                  <a:schemeClr val="accent2"/>
                </a:solidFill>
              </a:rPr>
              <a:t>plan</a:t>
            </a:r>
            <a:r>
              <a:rPr lang="en-US" dirty="0" smtClean="0"/>
              <a:t> in one of the following ways to your Mom and stand your ground regardless of how she responds.</a:t>
            </a:r>
          </a:p>
          <a:p>
            <a:pPr marL="1035558" lvl="2" indent="-514350">
              <a:buClr>
                <a:schemeClr val="accent2"/>
              </a:buClr>
              <a:buFont typeface="+mj-lt"/>
              <a:buAutoNum type="arabicPeriod"/>
            </a:pPr>
            <a:r>
              <a:rPr lang="en-US" sz="2800" dirty="0" smtClean="0"/>
              <a:t>Through a new way of </a:t>
            </a:r>
            <a:r>
              <a:rPr lang="en-US" sz="2800" u="sng" dirty="0" smtClean="0">
                <a:solidFill>
                  <a:schemeClr val="accent2"/>
                </a:solidFill>
              </a:rPr>
              <a:t>relating</a:t>
            </a:r>
            <a:r>
              <a:rPr lang="en-US" sz="2800" dirty="0" smtClean="0"/>
              <a:t>.</a:t>
            </a:r>
          </a:p>
          <a:p>
            <a:pPr marL="1035558" lvl="2" indent="-514350">
              <a:buClr>
                <a:schemeClr val="accent2"/>
              </a:buClr>
              <a:buFont typeface="+mj-lt"/>
              <a:buAutoNum type="arabicPeriod"/>
            </a:pPr>
            <a:r>
              <a:rPr lang="en-US" sz="2800" dirty="0" smtClean="0"/>
              <a:t>Through a </a:t>
            </a:r>
            <a:r>
              <a:rPr lang="en-US" sz="2800" u="sng" dirty="0" smtClean="0">
                <a:solidFill>
                  <a:schemeClr val="accent2"/>
                </a:solidFill>
              </a:rPr>
              <a:t>face-to-face meeting</a:t>
            </a:r>
            <a:r>
              <a:rPr lang="en-US" sz="2800" dirty="0" smtClean="0"/>
              <a:t> (if necessary).</a:t>
            </a:r>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normAutofit/>
          </a:bodyPr>
          <a:lstStyle/>
          <a:p>
            <a:pPr marL="514350" indent="-514350">
              <a:buFont typeface="+mj-lt"/>
              <a:buAutoNum type="alphaUcPeriod" startAt="5"/>
            </a:pPr>
            <a:r>
              <a:rPr lang="en-US" dirty="0" smtClean="0"/>
              <a:t>Use the </a:t>
            </a:r>
            <a:r>
              <a:rPr lang="en-US" u="sng" dirty="0" smtClean="0">
                <a:solidFill>
                  <a:schemeClr val="accent2"/>
                </a:solidFill>
              </a:rPr>
              <a:t>men in your life</a:t>
            </a:r>
            <a:r>
              <a:rPr lang="en-US" dirty="0" smtClean="0"/>
              <a:t> to “report back to” for clarity, encouragement, and accountability.</a:t>
            </a:r>
            <a:endParaRPr lang="en-US" sz="2800" dirty="0" smtClean="0"/>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normAutofit/>
          </a:bodyPr>
          <a:lstStyle/>
          <a:p>
            <a:pPr marL="514350" indent="-514350">
              <a:buFont typeface="+mj-lt"/>
              <a:buAutoNum type="alphaUcPeriod" startAt="6"/>
            </a:pPr>
            <a:r>
              <a:rPr lang="en-US" dirty="0" smtClean="0"/>
              <a:t>If you are married, tell your wife you recognize the problem with an interfering Mom and that </a:t>
            </a:r>
            <a:r>
              <a:rPr lang="en-US" u="sng" dirty="0" smtClean="0">
                <a:solidFill>
                  <a:schemeClr val="accent2"/>
                </a:solidFill>
              </a:rPr>
              <a:t>you</a:t>
            </a:r>
            <a:r>
              <a:rPr lang="en-US" dirty="0" smtClean="0"/>
              <a:t> will take responsibility to correct it.  Ask for her support and prayer, but ask her </a:t>
            </a:r>
            <a:r>
              <a:rPr lang="en-US" u="sng" dirty="0" smtClean="0">
                <a:solidFill>
                  <a:schemeClr val="accent2"/>
                </a:solidFill>
              </a:rPr>
              <a:t>not</a:t>
            </a:r>
            <a:r>
              <a:rPr lang="en-US" dirty="0" smtClean="0"/>
              <a:t> to get involved.  It’s your problem… not hers.</a:t>
            </a:r>
            <a:endParaRPr lang="en-US" sz="2800" dirty="0" smtClean="0"/>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Healing the Wound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normAutofit/>
          </a:bodyPr>
          <a:lstStyle/>
          <a:p>
            <a:pPr marL="514350" indent="-514350">
              <a:buFont typeface="+mj-lt"/>
              <a:buAutoNum type="alphaUcPeriod" startAt="7"/>
            </a:pPr>
            <a:r>
              <a:rPr lang="en-US" dirty="0" smtClean="0"/>
              <a:t>In some cases, your efforts to establish a healthy relationship with Mom will result in a time of </a:t>
            </a:r>
            <a:r>
              <a:rPr lang="en-US" u="sng" dirty="0" smtClean="0">
                <a:solidFill>
                  <a:schemeClr val="accent2"/>
                </a:solidFill>
              </a:rPr>
              <a:t>emotional punishment </a:t>
            </a:r>
            <a:r>
              <a:rPr lang="en-US" dirty="0" smtClean="0"/>
              <a:t>or even your Mom’s </a:t>
            </a:r>
            <a:r>
              <a:rPr lang="en-US" u="sng" dirty="0" smtClean="0">
                <a:solidFill>
                  <a:schemeClr val="accent2"/>
                </a:solidFill>
              </a:rPr>
              <a:t>angry withdrawal</a:t>
            </a:r>
            <a:r>
              <a:rPr lang="en-US" dirty="0" smtClean="0"/>
              <a:t>.  Do not be derailed by this!  In time, </a:t>
            </a:r>
            <a:r>
              <a:rPr lang="en-US" u="sng" dirty="0" smtClean="0">
                <a:solidFill>
                  <a:schemeClr val="accent2"/>
                </a:solidFill>
              </a:rPr>
              <a:t>she will</a:t>
            </a:r>
            <a:r>
              <a:rPr lang="en-US" dirty="0" smtClean="0"/>
              <a:t> adjust.</a:t>
            </a:r>
            <a:endParaRPr lang="en-US" sz="2800" dirty="0" smtClean="0"/>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Critical Need</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lgn="ctr">
              <a:buNone/>
            </a:pPr>
            <a:r>
              <a:rPr lang="en-US" dirty="0" smtClean="0"/>
              <a:t>The critical need today for</a:t>
            </a:r>
          </a:p>
          <a:p>
            <a:pPr marL="514350" indent="-514350" algn="ctr">
              <a:buNone/>
            </a:pPr>
            <a:r>
              <a:rPr lang="en-US" dirty="0" smtClean="0"/>
              <a:t> fathers is </a:t>
            </a:r>
            <a:r>
              <a:rPr lang="en-US" u="sng" dirty="0" smtClean="0">
                <a:solidFill>
                  <a:schemeClr val="accent2"/>
                </a:solidFill>
              </a:rPr>
              <a:t>to call</a:t>
            </a:r>
            <a:r>
              <a:rPr lang="en-US" dirty="0" smtClean="0"/>
              <a:t> teenage sons </a:t>
            </a:r>
            <a:r>
              <a:rPr lang="en-US" u="sng" dirty="0" smtClean="0">
                <a:solidFill>
                  <a:schemeClr val="accent2"/>
                </a:solidFill>
              </a:rPr>
              <a:t>away </a:t>
            </a:r>
          </a:p>
          <a:p>
            <a:pPr marL="514350" indent="-514350" algn="ctr">
              <a:buNone/>
            </a:pPr>
            <a:r>
              <a:rPr lang="en-US" dirty="0" smtClean="0"/>
              <a:t>from dependency on </a:t>
            </a:r>
          </a:p>
          <a:p>
            <a:pPr marL="514350" indent="-514350" algn="ctr">
              <a:buNone/>
            </a:pPr>
            <a:r>
              <a:rPr lang="en-US" dirty="0" smtClean="0"/>
              <a:t>Mom to manhood.</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The Call Away</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a:ln>
            <a:noFill/>
          </a:ln>
        </p:spPr>
        <p:txBody>
          <a:bodyPr/>
          <a:lstStyle/>
          <a:p>
            <a:pPr marL="514350" indent="-514350">
              <a:buFont typeface="+mj-lt"/>
              <a:buAutoNum type="alphaUcPeriod"/>
            </a:pPr>
            <a:r>
              <a:rPr lang="en-US" dirty="0" smtClean="0"/>
              <a:t>Needs to be </a:t>
            </a:r>
            <a:r>
              <a:rPr lang="en-US" u="sng" dirty="0" smtClean="0">
                <a:solidFill>
                  <a:schemeClr val="accent2"/>
                </a:solidFill>
              </a:rPr>
              <a:t>clear and direct</a:t>
            </a:r>
            <a:r>
              <a:rPr lang="en-US" dirty="0" smtClean="0"/>
              <a:t>.</a:t>
            </a:r>
          </a:p>
          <a:p>
            <a:pPr marL="514350" indent="-514350">
              <a:buFont typeface="+mj-lt"/>
              <a:buAutoNum type="alphaUcPeriod"/>
            </a:pPr>
            <a:r>
              <a:rPr lang="en-US" sz="2800" dirty="0" smtClean="0"/>
              <a:t>Needs to be </a:t>
            </a:r>
            <a:r>
              <a:rPr lang="en-US" sz="2800" u="sng" dirty="0" smtClean="0">
                <a:solidFill>
                  <a:schemeClr val="accent2"/>
                </a:solidFill>
              </a:rPr>
              <a:t>embraced</a:t>
            </a:r>
            <a:r>
              <a:rPr lang="en-US" sz="2800" dirty="0" smtClean="0"/>
              <a:t> by the son, the dad, and the mom to be effective</a:t>
            </a:r>
            <a:r>
              <a:rPr lang="en-US" dirty="0" smtClean="0"/>
              <a:t>.</a:t>
            </a:r>
          </a:p>
          <a:p>
            <a:pPr marL="514350" indent="-514350">
              <a:buFont typeface="+mj-lt"/>
              <a:buAutoNum type="alphaUcPeriod"/>
            </a:pPr>
            <a:r>
              <a:rPr lang="en-US" sz="2800" dirty="0" smtClean="0"/>
              <a:t>Needs to employ </a:t>
            </a:r>
            <a:r>
              <a:rPr lang="en-US" sz="2800" u="sng" dirty="0" smtClean="0">
                <a:solidFill>
                  <a:schemeClr val="accent2"/>
                </a:solidFill>
              </a:rPr>
              <a:t>ceremony</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The Call Away</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a:ln>
            <a:noFill/>
          </a:ln>
        </p:spPr>
        <p:txBody>
          <a:bodyPr/>
          <a:lstStyle/>
          <a:p>
            <a:pPr marL="514350" indent="-514350">
              <a:buFont typeface="+mj-lt"/>
              <a:buAutoNum type="alphaUcPeriod"/>
            </a:pPr>
            <a:r>
              <a:rPr lang="en-US" dirty="0" smtClean="0"/>
              <a:t>The </a:t>
            </a:r>
            <a:r>
              <a:rPr lang="en-US" u="sng" dirty="0" smtClean="0">
                <a:solidFill>
                  <a:schemeClr val="accent2"/>
                </a:solidFill>
              </a:rPr>
              <a:t>“legs”</a:t>
            </a:r>
            <a:r>
              <a:rPr lang="en-US" dirty="0" smtClean="0"/>
              <a:t> of masculinity (weak or strong) on which a man stands are established at home.</a:t>
            </a:r>
          </a:p>
          <a:p>
            <a:pPr marL="514350" indent="-514350">
              <a:buFont typeface="+mj-lt"/>
              <a:buAutoNum type="alphaUcPeriod"/>
            </a:pPr>
            <a:r>
              <a:rPr lang="en-US" sz="2800" dirty="0" smtClean="0"/>
              <a:t>Start work on your Manhood Plan </a:t>
            </a:r>
            <a:r>
              <a:rPr lang="en-US" sz="2800" u="sng" dirty="0" smtClean="0">
                <a:solidFill>
                  <a:schemeClr val="accent2"/>
                </a:solidFill>
              </a:rPr>
              <a:t>Now</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6"/>
          <p:cNvPicPr>
            <a:picLocks noChangeAspect="1" noChangeArrowheads="1"/>
          </p:cNvPicPr>
          <p:nvPr/>
        </p:nvPicPr>
        <p:blipFill>
          <a:blip r:embed="rId2" cstate="print"/>
          <a:srcRect/>
          <a:stretch>
            <a:fillRect/>
          </a:stretch>
        </p:blipFill>
        <p:spPr bwMode="auto">
          <a:xfrm>
            <a:off x="2472910" y="533400"/>
            <a:ext cx="4224798"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Review</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“Legs” of Manhood</a:t>
            </a:r>
          </a:p>
          <a:p>
            <a:pPr marL="514350" indent="-514350">
              <a:buFont typeface="+mj-lt"/>
              <a:buAutoNum type="alphaUcPeriod"/>
            </a:pPr>
            <a:r>
              <a:rPr lang="en-US" sz="2800" dirty="0" smtClean="0"/>
              <a:t>Definition of the Overly-Bonded with Mother Wound:</a:t>
            </a:r>
          </a:p>
          <a:p>
            <a:pPr marL="514350" indent="-514350">
              <a:buNone/>
            </a:pPr>
            <a:r>
              <a:rPr lang="en-US" dirty="0" smtClean="0"/>
              <a:t>	</a:t>
            </a:r>
          </a:p>
          <a:p>
            <a:pPr marL="514350" indent="-514350">
              <a:buNone/>
            </a:pPr>
            <a:r>
              <a:rPr lang="en-US" dirty="0" smtClean="0"/>
              <a:t>	An </a:t>
            </a:r>
            <a:r>
              <a:rPr lang="en-US" u="sng" dirty="0" smtClean="0">
                <a:solidFill>
                  <a:schemeClr val="accent2"/>
                </a:solidFill>
              </a:rPr>
              <a:t>unhealthy</a:t>
            </a:r>
            <a:r>
              <a:rPr lang="en-US" dirty="0" smtClean="0"/>
              <a:t> emotional relationship with Mother that causes a son to either be </a:t>
            </a:r>
            <a:r>
              <a:rPr lang="en-US" u="sng" dirty="0" smtClean="0">
                <a:solidFill>
                  <a:schemeClr val="accent2"/>
                </a:solidFill>
              </a:rPr>
              <a:t>threatened</a:t>
            </a:r>
            <a:r>
              <a:rPr lang="en-US" dirty="0" smtClean="0"/>
              <a:t> by the influence of women later on in life or to </a:t>
            </a:r>
            <a:r>
              <a:rPr lang="en-US" u="sng" dirty="0" smtClean="0">
                <a:solidFill>
                  <a:schemeClr val="accent2"/>
                </a:solidFill>
              </a:rPr>
              <a:t>over-identify</a:t>
            </a:r>
            <a:r>
              <a:rPr lang="en-US" dirty="0" smtClean="0"/>
              <a:t> and become </a:t>
            </a:r>
            <a:r>
              <a:rPr lang="en-US" u="sng" dirty="0" smtClean="0">
                <a:solidFill>
                  <a:schemeClr val="accent2"/>
                </a:solidFill>
              </a:rPr>
              <a:t>submissive</a:t>
            </a:r>
            <a:r>
              <a:rPr lang="en-US" dirty="0" smtClean="0"/>
              <a:t> to that influence.</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Review</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startAt="3"/>
            </a:pPr>
            <a:r>
              <a:rPr lang="en-US" dirty="0" smtClean="0"/>
              <a:t>Major Consequences of the Wound</a:t>
            </a:r>
          </a:p>
          <a:p>
            <a:pPr marL="1035558" lvl="2" indent="-514350">
              <a:buClr>
                <a:schemeClr val="accent2"/>
              </a:buClr>
              <a:buFont typeface="+mj-lt"/>
              <a:buAutoNum type="arabicPeriod"/>
            </a:pPr>
            <a:r>
              <a:rPr lang="en-US" sz="2800" dirty="0" smtClean="0"/>
              <a:t>Sons can become overly </a:t>
            </a:r>
            <a:r>
              <a:rPr lang="en-US" sz="2800" u="sng" dirty="0" smtClean="0">
                <a:solidFill>
                  <a:schemeClr val="accent2"/>
                </a:solidFill>
              </a:rPr>
              <a:t>passive</a:t>
            </a:r>
            <a:r>
              <a:rPr lang="en-US" sz="2800" dirty="0" smtClean="0"/>
              <a:t> in regards to women.</a:t>
            </a:r>
          </a:p>
          <a:p>
            <a:pPr marL="1529334" lvl="4" indent="-514350">
              <a:buClr>
                <a:schemeClr val="accent2"/>
              </a:buClr>
              <a:buFont typeface="Arial" pitchFamily="34" charset="0"/>
              <a:buChar char="•"/>
            </a:pPr>
            <a:r>
              <a:rPr lang="en-US" sz="2400" u="sng" dirty="0" smtClean="0">
                <a:solidFill>
                  <a:schemeClr val="accent2"/>
                </a:solidFill>
              </a:rPr>
              <a:t>Soft Male (fantasy/pornography)</a:t>
            </a:r>
          </a:p>
          <a:p>
            <a:pPr marL="1529334" lvl="4" indent="-514350">
              <a:buClr>
                <a:schemeClr val="accent2"/>
              </a:buClr>
              <a:buFont typeface="Arial" pitchFamily="34" charset="0"/>
              <a:buChar char="•"/>
            </a:pPr>
            <a:r>
              <a:rPr lang="en-US" sz="2400" u="sng" dirty="0" smtClean="0">
                <a:solidFill>
                  <a:schemeClr val="accent2"/>
                </a:solidFill>
              </a:rPr>
              <a:t>Feminized Man</a:t>
            </a:r>
          </a:p>
          <a:p>
            <a:pPr marL="1529334" lvl="4" indent="-514350">
              <a:buClr>
                <a:schemeClr val="accent2"/>
              </a:buClr>
              <a:buFont typeface="Arial" pitchFamily="34" charset="0"/>
              <a:buChar char="•"/>
            </a:pPr>
            <a:r>
              <a:rPr lang="en-US" sz="2400" u="sng" dirty="0" smtClean="0">
                <a:solidFill>
                  <a:schemeClr val="accent2"/>
                </a:solidFill>
              </a:rPr>
              <a:t>Passive Husband</a:t>
            </a:r>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Review</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1035558" lvl="2" indent="-514350">
              <a:buClr>
                <a:schemeClr val="accent2"/>
              </a:buClr>
              <a:buFont typeface="+mj-lt"/>
              <a:buAutoNum type="arabicPeriod" startAt="2"/>
            </a:pPr>
            <a:r>
              <a:rPr lang="en-US" sz="2800" dirty="0" smtClean="0"/>
              <a:t>Sons can become overly </a:t>
            </a:r>
            <a:r>
              <a:rPr lang="en-US" sz="2800" u="sng" dirty="0" smtClean="0">
                <a:solidFill>
                  <a:schemeClr val="accent2"/>
                </a:solidFill>
              </a:rPr>
              <a:t>dominant</a:t>
            </a:r>
            <a:r>
              <a:rPr lang="en-US" sz="2800" dirty="0" smtClean="0"/>
              <a:t> in regards to women.</a:t>
            </a:r>
          </a:p>
          <a:p>
            <a:pPr marL="1529334" lvl="4" indent="-514350">
              <a:buClr>
                <a:schemeClr val="accent2"/>
              </a:buClr>
              <a:buFont typeface="Arial" pitchFamily="34" charset="0"/>
              <a:buChar char="•"/>
            </a:pPr>
            <a:r>
              <a:rPr lang="en-US" sz="2400" u="sng" dirty="0" smtClean="0">
                <a:solidFill>
                  <a:schemeClr val="accent2"/>
                </a:solidFill>
              </a:rPr>
              <a:t>Conquering Masculinity</a:t>
            </a:r>
            <a:r>
              <a:rPr lang="en-US" sz="2400" dirty="0" smtClean="0"/>
              <a:t> (in extreme cases, </a:t>
            </a:r>
            <a:r>
              <a:rPr lang="en-US" sz="2400" u="sng" dirty="0" smtClean="0">
                <a:solidFill>
                  <a:schemeClr val="accent2"/>
                </a:solidFill>
              </a:rPr>
              <a:t>violence</a:t>
            </a:r>
            <a:r>
              <a:rPr lang="en-US" sz="2400" dirty="0" smtClean="0"/>
              <a:t>, </a:t>
            </a:r>
            <a:r>
              <a:rPr lang="en-US" sz="2400" u="sng" dirty="0" smtClean="0">
                <a:solidFill>
                  <a:schemeClr val="accent2"/>
                </a:solidFill>
              </a:rPr>
              <a:t>abuse</a:t>
            </a:r>
            <a:r>
              <a:rPr lang="en-US" sz="2400" dirty="0" smtClean="0"/>
              <a:t>, </a:t>
            </a:r>
            <a:r>
              <a:rPr lang="en-US" sz="2400" u="sng" dirty="0" smtClean="0">
                <a:solidFill>
                  <a:schemeClr val="accent2"/>
                </a:solidFill>
              </a:rPr>
              <a:t>affairs</a:t>
            </a:r>
            <a:r>
              <a:rPr lang="en-US" sz="2400" dirty="0" smtClean="0"/>
              <a:t>, </a:t>
            </a:r>
            <a:r>
              <a:rPr lang="en-US" sz="2400" u="sng" dirty="0" smtClean="0">
                <a:solidFill>
                  <a:schemeClr val="accent2"/>
                </a:solidFill>
              </a:rPr>
              <a:t>rape</a:t>
            </a:r>
            <a:r>
              <a:rPr lang="en-US" sz="2400" dirty="0" smtClean="0"/>
              <a:t>, etc.)</a:t>
            </a:r>
          </a:p>
          <a:p>
            <a:pPr marL="1529334" lvl="4" indent="-514350">
              <a:buClr>
                <a:schemeClr val="accent2"/>
              </a:buClr>
              <a:buFont typeface="Arial" pitchFamily="34" charset="0"/>
              <a:buChar char="•"/>
            </a:pPr>
            <a:r>
              <a:rPr lang="en-US" sz="2400" u="sng" dirty="0" smtClean="0">
                <a:solidFill>
                  <a:schemeClr val="accent2"/>
                </a:solidFill>
              </a:rPr>
              <a:t>Fierce Independence</a:t>
            </a:r>
            <a:r>
              <a:rPr lang="en-US" sz="2400" dirty="0" smtClean="0"/>
              <a:t> (fear of being </a:t>
            </a:r>
            <a:r>
              <a:rPr lang="en-US" sz="2400" u="sng" dirty="0" smtClean="0">
                <a:solidFill>
                  <a:schemeClr val="accent2"/>
                </a:solidFill>
              </a:rPr>
              <a:t>vulnerable</a:t>
            </a:r>
            <a:r>
              <a:rPr lang="en-US" sz="2400" dirty="0" smtClean="0"/>
              <a:t>)</a:t>
            </a:r>
          </a:p>
          <a:p>
            <a:pPr marL="1529334" lvl="4" indent="-514350">
              <a:buClr>
                <a:schemeClr val="accent2"/>
              </a:buClr>
              <a:buFont typeface="Arial" pitchFamily="34" charset="0"/>
              <a:buChar char="•"/>
            </a:pPr>
            <a:r>
              <a:rPr lang="en-US" sz="2400" u="sng" dirty="0" smtClean="0">
                <a:solidFill>
                  <a:schemeClr val="accent2"/>
                </a:solidFill>
              </a:rPr>
              <a:t>Demanding Husband</a:t>
            </a:r>
          </a:p>
          <a:p>
            <a:pPr marL="1035558" lvl="2" indent="-514350">
              <a:buClr>
                <a:schemeClr val="accent2"/>
              </a:buCl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a:bodyPr>
          <a:lstStyle/>
          <a:p>
            <a:pPr algn="r"/>
            <a:r>
              <a:rPr lang="en-US" sz="4000" dirty="0" smtClean="0">
                <a:solidFill>
                  <a:schemeClr val="tx1">
                    <a:lumMod val="75000"/>
                    <a:lumOff val="25000"/>
                  </a:schemeClr>
                </a:solidFill>
              </a:rPr>
              <a:t>Jesus &amp; His Mom</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447800"/>
            <a:ext cx="8183880" cy="4800600"/>
          </a:xfrm>
        </p:spPr>
        <p:txBody>
          <a:bodyPr/>
          <a:lstStyle/>
          <a:p>
            <a:pPr marL="514350" indent="-514350">
              <a:buFont typeface="+mj-lt"/>
              <a:buAutoNum type="alphaUcPeriod"/>
            </a:pPr>
            <a:r>
              <a:rPr lang="en-US" dirty="0" smtClean="0"/>
              <a:t>Relational Clarity</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183880" cy="5102352"/>
          </a:xfrm>
        </p:spPr>
        <p:txBody>
          <a:bodyPr anchor="ctr" anchorCtr="0">
            <a:noAutofit/>
          </a:bodyPr>
          <a:lstStyle/>
          <a:p>
            <a:pPr marL="514350" indent="-514350" algn="ctr">
              <a:buNone/>
            </a:pPr>
            <a:r>
              <a:rPr lang="en-US" dirty="0" smtClean="0"/>
              <a:t>“And as they were returning, after spending the full number of days, the boy Jesus stayed behind in Jerusalem.  But His parents were unaware of it, but supposed Him to be in the caravan, and went a day’s journey; and they began looking for Him among their relatives and acquaintances.  When they did not find Him, they returned to Jerusalem looking for Him.  Then after three days they found Him in the temple, sitting in the midst of the teachers, both listening to them and asking them questions.</a:t>
            </a:r>
            <a:endParaRPr lang="en-US" i="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83880" cy="4800600"/>
          </a:xfrm>
        </p:spPr>
        <p:txBody>
          <a:bodyPr anchor="ctr" anchorCtr="0">
            <a:noAutofit/>
          </a:bodyPr>
          <a:lstStyle/>
          <a:p>
            <a:pPr marL="514350" indent="-514350" algn="ctr">
              <a:buNone/>
            </a:pPr>
            <a:r>
              <a:rPr lang="en-US" dirty="0" smtClean="0"/>
              <a:t>And all who heard Him were amazed at His understanding and His answers.  When they saw Him, they were astonished; and His mother said to Him, ‘Son, why have You treated us this way?  Behold, your father and I have been anxiously looking for You.’  And he said to them, ‘Why is it that you were looking for Me?  Did you not know that I had to be in My Father’s house?’  But they did not understand the statement which He had made to them.”</a:t>
            </a:r>
            <a:endParaRPr lang="en-US" dirty="0" smtClean="0">
              <a:solidFill>
                <a:schemeClr val="tx1">
                  <a:lumMod val="65000"/>
                  <a:lumOff val="35000"/>
                </a:schemeClr>
              </a:solidFill>
            </a:endParaRPr>
          </a:p>
          <a:p>
            <a:pPr marL="514350" indent="-514350" algn="ctr">
              <a:buNone/>
            </a:pPr>
            <a:r>
              <a:rPr lang="en-US" dirty="0" smtClean="0">
                <a:solidFill>
                  <a:schemeClr val="tx1">
                    <a:lumMod val="65000"/>
                    <a:lumOff val="35000"/>
                  </a:schemeClr>
                </a:solidFill>
              </a:rPr>
              <a:t>Luke 2:43-50</a:t>
            </a:r>
          </a:p>
          <a:p>
            <a:pPr marL="514350" indent="-514350" algn="ctr">
              <a:buNone/>
            </a:pPr>
            <a:endParaRPr lang="en-US" dirty="0" smtClean="0"/>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3">
      <a:dk1>
        <a:sysClr val="windowText" lastClr="000000"/>
      </a:dk1>
      <a:lt1>
        <a:sysClr val="window" lastClr="FFFFFF"/>
      </a:lt1>
      <a:dk2>
        <a:srgbClr val="323232"/>
      </a:dk2>
      <a:lt2>
        <a:srgbClr val="E3DED1"/>
      </a:lt2>
      <a:accent1>
        <a:srgbClr val="4E8542"/>
      </a:accent1>
      <a:accent2>
        <a:srgbClr val="4E8542"/>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1001</Words>
  <Application>Microsoft Office PowerPoint</Application>
  <PresentationFormat>On-screen Show (4:3)</PresentationFormat>
  <Paragraphs>73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Aspect</vt:lpstr>
      <vt:lpstr>Welcome to</vt:lpstr>
      <vt:lpstr>Session Eight</vt:lpstr>
      <vt:lpstr>Slide 3</vt:lpstr>
      <vt:lpstr>Review</vt:lpstr>
      <vt:lpstr>Review</vt:lpstr>
      <vt:lpstr>Review</vt:lpstr>
      <vt:lpstr>Jesus &amp; His Mom</vt:lpstr>
      <vt:lpstr>Slide 8</vt:lpstr>
      <vt:lpstr>Slide 9</vt:lpstr>
      <vt:lpstr>Jesus &amp; His Mom</vt:lpstr>
      <vt:lpstr>Slide 11</vt:lpstr>
      <vt:lpstr>Jesus &amp; His Mom</vt:lpstr>
      <vt:lpstr>Slide 13</vt:lpstr>
      <vt:lpstr>Jesus &amp; His Mom</vt:lpstr>
      <vt:lpstr>Slide 15</vt:lpstr>
      <vt:lpstr>Healing the Wound</vt:lpstr>
      <vt:lpstr>Healing the Wound</vt:lpstr>
      <vt:lpstr>Healing the Wound</vt:lpstr>
      <vt:lpstr>Healing the Wound</vt:lpstr>
      <vt:lpstr>Slide 20</vt:lpstr>
      <vt:lpstr>Healing the Wound</vt:lpstr>
      <vt:lpstr>Healing the Wound</vt:lpstr>
      <vt:lpstr>Healing the Wound</vt:lpstr>
      <vt:lpstr>Healing the Wound</vt:lpstr>
      <vt:lpstr>Critical Need</vt:lpstr>
      <vt:lpstr>The Call Away</vt:lpstr>
      <vt:lpstr>The Call Away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lwoodward</dc:creator>
  <cp:lastModifiedBy>lwoodward</cp:lastModifiedBy>
  <cp:revision>55</cp:revision>
  <dcterms:created xsi:type="dcterms:W3CDTF">2011-10-10T16:22:03Z</dcterms:created>
  <dcterms:modified xsi:type="dcterms:W3CDTF">2011-10-24T19:32:15Z</dcterms:modified>
</cp:coreProperties>
</file>